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Lst>
  <p:sldSz cx="12191695"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notesMaster" Target="notesMasters/notesMaster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Relationship Id="rId90" Type="http://schemas.openxmlformats.org/officeDocument/2006/relationships/slide" Target="slides/slide83.xml"/><Relationship Id="rId91" Type="http://schemas.openxmlformats.org/officeDocument/2006/relationships/slide" Target="slides/slide84.xml"/><Relationship Id="rId92" Type="http://schemas.openxmlformats.org/officeDocument/2006/relationships/slide" Target="slides/slide85.xml"/><Relationship Id="rId93" Type="http://schemas.openxmlformats.org/officeDocument/2006/relationships/slide" Target="slides/slide86.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F89C1C7-3DCD-1040-A9CF-14679D8B5DDD}" type="datetimeFigureOut">
              <a:rPr lang="en-US" smtClean="0"/>
              <a:t>10/17/16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5E49A5-4136-284D-997B-48E1D791AD67}" type="slidenum">
              <a:rPr lang="en-US" smtClean="0"/>
              <a:t>‹#›</a:t>
            </a:fld>
            <a:endParaRPr lang="en-US"/>
          </a:p>
        </p:txBody>
      </p:sp>
    </p:spTree>
    <p:extLst>
      <p:ext uri="{BB962C8B-B14F-4D97-AF65-F5344CB8AC3E}">
        <p14:creationId xmlns:p14="http://schemas.microsoft.com/office/powerpoint/2010/main" val="262325218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a:t>
            </a:r>
          </a:p>
          <a:p/>
          <a:p>
            <a:r>
              <a:t>OPEN WITH:</a:t>
            </a:r>
          </a:p>
          <a:p>
            <a:r>
              <a:t>   Welcome to Day 3! Yesterday you learned the fundamentals - today we're going deep into advanced patterns that will make you a Claude Code power user.</a:t>
            </a:r>
          </a:p>
          <a:p/>
          <a:p>
            <a:r>
              <a:t>KEY POINTS:</a:t>
            </a:r>
          </a:p>
          <a:p>
            <a:r>
              <a:t>   * Day 3 builds on Day 2 foundations - we assume you're comfortable with basics</a:t>
            </a:r>
          </a:p>
          <a:p>
            <a:r>
              <a:t>   * 7-8 hours covering: Custom commands, subagents, hooks, MCP, agent teams</a:t>
            </a:r>
          </a:p>
          <a:p>
            <a:r>
              <a:t>   * Two hands-on labs with production-ready deliverables</a:t>
            </a:r>
          </a:p>
          <a:p>
            <a:r>
              <a:t>   * This is where Claude Code becomes truly powerful for complex workflows</a:t>
            </a:r>
          </a:p>
          <a:p/>
          <a:p>
            <a:r>
              <a:t>TRANSITION:</a:t>
            </a:r>
          </a:p>
          <a:p>
            <a:r>
              <a:t>   Let's see what we're covering today</a:t>
            </a:r>
          </a:p>
        </p:txBody>
      </p:sp>
      <p:sp>
        <p:nvSpPr>
          <p:cNvPr id="4" name="Slide Number Placeholder 3"/>
          <p:cNvSpPr>
            <a:spLocks noGrp="1"/>
          </p:cNvSpPr>
          <p:nvPr>
            <p:ph type="sldNum" idx="5" sz="quarter"/>
          </p:nvPr>
        </p:nvSpPr>
        <p:spPr/>
      </p:sp>
    </p:spTree>
  </p:cSld>
  <p:clrMapOvr>
    <a:masterClrMapping/>
  </p:clrMapOvr>
</p:notes>
</file>

<file path=ppt/notesSlides/notesSlide1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8 min</a:t>
            </a:r>
          </a:p>
          <a:p/>
          <a:p>
            <a:r>
              <a:t>KEY POINTS:</a:t>
            </a:r>
          </a:p>
          <a:p>
            <a:r>
              <a:t>   * mkdir -p .claude/commands/</a:t>
            </a:r>
          </a:p>
          <a:p>
            <a:r>
              <a:t>   * Create api-doc.md with frontmatter + template</a:t>
            </a:r>
          </a:p>
          <a:p>
            <a:r>
              <a:t>   * Restart Claude (or /reload if available)</a:t>
            </a:r>
          </a:p>
          <a:p>
            <a:r>
              <a:t>   * Verify with /help</a:t>
            </a:r>
          </a:p>
          <a:p>
            <a:r>
              <a:t>   * Test on real file: /api-doc src/routes/users.js</a:t>
            </a:r>
          </a:p>
          <a:p>
            <a:r>
              <a:t>   * Show output matches template sections</a:t>
            </a:r>
          </a:p>
          <a:p/>
          <a:p>
            <a:r>
              <a:t>REAL-WORLD EXAMPLE:</a:t>
            </a:r>
          </a:p>
          <a:p>
            <a:r>
              <a:t>   This exact command is used at multiple companies for API documentation consistency.</a:t>
            </a:r>
          </a:p>
          <a:p/>
          <a:p>
            <a:r>
              <a:t>DEMO:</a:t>
            </a:r>
          </a:p>
          <a:p>
            <a:r>
              <a:t>   1) Create .claude/commands/ directory. 2) Create api-doc.md with full template (show on screen). 3) Restart Claude to load it. 4) Run /help - show it appears. 5) Use /api-doc on sample route file. 6) Show the comprehensive output. Emphasize: This is now reusable for every endpoint forever.</a:t>
            </a:r>
          </a:p>
          <a:p/>
          <a:p>
            <a:r>
              <a:t>TRANSITION:</a:t>
            </a:r>
          </a:p>
          <a:p>
            <a:r>
              <a:t>   Commands extend capability - next let's talk about extending compute with subagents</a:t>
            </a:r>
          </a:p>
        </p:txBody>
      </p:sp>
      <p:sp>
        <p:nvSpPr>
          <p:cNvPr id="4" name="Slide Number Placeholder 3"/>
          <p:cNvSpPr>
            <a:spLocks noGrp="1"/>
          </p:cNvSpPr>
          <p:nvPr>
            <p:ph type="sldNum" idx="5" sz="quarter"/>
          </p:nvPr>
        </p:nvSpPr>
        <p:spPr/>
      </p:sp>
    </p:spTree>
  </p:cSld>
  <p:clrMapOvr>
    <a:masterClrMapping/>
  </p:clrMapOvr>
</p:notes>
</file>

<file path=ppt/notesSlides/notesSlide1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Think of your main Claude session as a project manager. Subagents are the specialist team members it can delegate to.</a:t>
            </a:r>
          </a:p>
          <a:p/>
          <a:p>
            <a:r>
              <a:t>KEY POINTS:</a:t>
            </a:r>
          </a:p>
          <a:p>
            <a:r>
              <a:t>   * Subagent = separate Claude session with specific role</a:t>
            </a:r>
          </a:p>
          <a:p>
            <a:r>
              <a:t>   * Spawned from main session, works independently, reports back</a:t>
            </a:r>
          </a:p>
          <a:p>
            <a:r>
              <a:t>   * Can use different models (Haiku for speed, Opus for quality)</a:t>
            </a:r>
          </a:p>
          <a:p>
            <a:r>
              <a:t>   * Limited tool access for security</a:t>
            </a:r>
          </a:p>
          <a:p>
            <a:r>
              <a:t>   * Built-in subagents: explore (fast codebase search), plan (research mode)</a:t>
            </a:r>
          </a:p>
          <a:p>
            <a:r>
              <a:t>   * You can create custom subagents for any specialized task</a:t>
            </a:r>
          </a:p>
          <a:p/>
          <a:p>
            <a:r>
              <a:t>REAL-WORLD EXAMPLE:</a:t>
            </a:r>
          </a:p>
          <a:p>
            <a:r>
              <a:t>   Main session asks: 'Find all security issues in this codebase.' Spawns security-auditor subagent that reads code, runs scanners, reports findings back. Main session synthesizes results.</a:t>
            </a:r>
          </a:p>
          <a:p/>
          <a:p>
            <a:r>
              <a:t>TRANSITION:</a:t>
            </a:r>
          </a:p>
          <a:p>
            <a:r>
              <a:t>   When should you use subagents vs main session?</a:t>
            </a:r>
          </a:p>
        </p:txBody>
      </p:sp>
      <p:sp>
        <p:nvSpPr>
          <p:cNvPr id="4" name="Slide Number Placeholder 3"/>
          <p:cNvSpPr>
            <a:spLocks noGrp="1"/>
          </p:cNvSpPr>
          <p:nvPr>
            <p:ph type="sldNum" idx="5" sz="quarter"/>
          </p:nvPr>
        </p:nvSpPr>
        <p:spPr/>
      </p:sp>
    </p:spTree>
  </p:cSld>
  <p:clrMapOvr>
    <a:masterClrMapping/>
  </p:clrMapOvr>
</p:notes>
</file>

<file path=ppt/notesSlides/notesSlide1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Subagents excel at focused, isolated tasks</a:t>
            </a:r>
          </a:p>
          <a:p>
            <a:r>
              <a:t>   * Main session better for work requiring full context</a:t>
            </a:r>
          </a:p>
          <a:p>
            <a:r>
              <a:t>   * Cost benefit: Haiku subagent 10× cheaper than Opus main</a:t>
            </a:r>
          </a:p>
          <a:p>
            <a:r>
              <a:t>   * Token efficiency: Subagent summary vs full context bloat</a:t>
            </a:r>
          </a:p>
          <a:p>
            <a:r>
              <a:t>   * Pattern: Research with subagent → Act with main session</a:t>
            </a:r>
          </a:p>
          <a:p/>
          <a:p>
            <a:r>
              <a:t>ASK THE CLASS:</a:t>
            </a:r>
          </a:p>
          <a:p>
            <a:r>
              <a:t>   "What research tasks in your workflow could be delegated to a fast subagent?"</a:t>
            </a:r>
          </a:p>
          <a:p>
            <a:r>
              <a:t>   [PAUSE for 30-60 seconds]</a:t>
            </a:r>
          </a:p>
          <a:p/>
          <a:p>
            <a:r>
              <a:t>TRANSITION:</a:t>
            </a:r>
          </a:p>
          <a:p>
            <a:r>
              <a:t>   Let's see the built-in subagents first</a:t>
            </a:r>
          </a:p>
        </p:txBody>
      </p:sp>
      <p:sp>
        <p:nvSpPr>
          <p:cNvPr id="4" name="Slide Number Placeholder 3"/>
          <p:cNvSpPr>
            <a:spLocks noGrp="1"/>
          </p:cNvSpPr>
          <p:nvPr>
            <p:ph type="sldNum" idx="5" sz="quarter"/>
          </p:nvPr>
        </p:nvSpPr>
        <p:spPr/>
      </p:sp>
    </p:spTree>
  </p:cSld>
  <p:clrMapOvr>
    <a:masterClrMapping/>
  </p:clrMapOvr>
</p:notes>
</file>

<file path=ppt/notesSlides/notesSlide1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7 min</a:t>
            </a:r>
          </a:p>
          <a:p/>
          <a:p>
            <a:r>
              <a:t>KEY POINTS:</a:t>
            </a:r>
          </a:p>
          <a:p>
            <a:r>
              <a:t>   * /agents lists available subagents</a:t>
            </a:r>
          </a:p>
          <a:p>
            <a:r>
              <a:t>   * @explore uses Haiku for fast codebase searches</a:t>
            </a:r>
          </a:p>
          <a:p>
            <a:r>
              <a:t>   * @plan used during plan mode for research</a:t>
            </a:r>
          </a:p>
          <a:p>
            <a:r>
              <a:t>   * Invoke with @agentname question</a:t>
            </a:r>
          </a:p>
          <a:p>
            <a:r>
              <a:t>   * Results return to main session</a:t>
            </a:r>
          </a:p>
          <a:p>
            <a:r>
              <a:t>   * Main session continues with subagent findings</a:t>
            </a:r>
          </a:p>
          <a:p/>
          <a:p>
            <a:r>
              <a:t>REAL-WORLD EXAMPLE:</a:t>
            </a:r>
          </a:p>
          <a:p>
            <a:r>
              <a:t>   Instead of asking main session to search entire codebase (expensive), @explore does it with Haiku (cheap and fast). Use savings on main session for actual work.</a:t>
            </a:r>
          </a:p>
          <a:p/>
          <a:p>
            <a:r>
              <a:t>DEMO:</a:t>
            </a:r>
          </a:p>
          <a:p>
            <a:r>
              <a:t>   1) In Claude Code, run /agents to list built-in subagents. 2) Use @explore to ask 'What testing framework does this project use?' - show it uses Haiku (fast). 3) Ask @explore 'Trace the auth flow from login endpoint to token validation' - show it can read multiple files. 4) Compare: Ask same question in main session - show difference in model/approach. 5) Emphasize: explore uses Haiku, read-only, perfect for quick searches.</a:t>
            </a:r>
          </a:p>
          <a:p/>
          <a:p>
            <a:r>
              <a:t>TRANSITION:</a:t>
            </a:r>
          </a:p>
          <a:p>
            <a:r>
              <a:t>   Built-in subagents are great, but you can create custom ones</a:t>
            </a:r>
          </a:p>
        </p:txBody>
      </p:sp>
      <p:sp>
        <p:nvSpPr>
          <p:cNvPr id="4" name="Slide Number Placeholder 3"/>
          <p:cNvSpPr>
            <a:spLocks noGrp="1"/>
          </p:cNvSpPr>
          <p:nvPr>
            <p:ph type="sldNum" idx="5" sz="quarter"/>
          </p:nvPr>
        </p:nvSpPr>
        <p:spPr/>
      </p:sp>
    </p:spTree>
  </p:cSld>
  <p:clrMapOvr>
    <a:masterClrMapping/>
  </p:clrMapOvr>
</p:notes>
</file>

<file path=ppt/notesSlides/notesSlide1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a:t>
            </a:r>
          </a:p>
          <a:p/>
          <a:p>
            <a:r>
              <a:t>KEY POINTS:</a:t>
            </a:r>
          </a:p>
          <a:p>
            <a:r>
              <a:t>   * Custom subagents go in .claude/agents/ directory</a:t>
            </a:r>
          </a:p>
          <a:p>
            <a:r>
              <a:t>   * Frontmatter defines: name, description, tools, model</a:t>
            </a:r>
          </a:p>
          <a:p>
            <a:r>
              <a:t>   * tools field restricts what agent can do (security!)</a:t>
            </a:r>
          </a:p>
          <a:p>
            <a:r>
              <a:t>   * Body is the agent's system prompt</a:t>
            </a:r>
          </a:p>
          <a:p>
            <a:r>
              <a:t>   * Restart Claude to load new agents</a:t>
            </a:r>
          </a:p>
          <a:p/>
          <a:p>
            <a:r>
              <a:t>REAL-WORLD EXAMPLE:</a:t>
            </a:r>
          </a:p>
          <a:p>
            <a:r>
              <a:t>   Security team creates security-auditor subagent. Developers run @security-auditor before opening PRs. Catches issues early, reduces security review burden.</a:t>
            </a:r>
          </a:p>
          <a:p/>
          <a:p>
            <a:r>
              <a:t>TRANSITION:</a:t>
            </a:r>
          </a:p>
          <a:p>
            <a:r>
              <a:t>   Tool restrictions are critical for security</a:t>
            </a:r>
          </a:p>
        </p:txBody>
      </p:sp>
      <p:sp>
        <p:nvSpPr>
          <p:cNvPr id="4" name="Slide Number Placeholder 3"/>
          <p:cNvSpPr>
            <a:spLocks noGrp="1"/>
          </p:cNvSpPr>
          <p:nvPr>
            <p:ph type="sldNum" idx="5" sz="quarter"/>
          </p:nvPr>
        </p:nvSpPr>
        <p:spPr/>
      </p:sp>
    </p:spTree>
  </p:cSld>
  <p:clrMapOvr>
    <a:masterClrMapping/>
  </p:clrMapOvr>
</p:notes>
</file>

<file path=ppt/notesSlides/notesSlide1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Security principle: Least privilege</a:t>
            </a:r>
          </a:p>
          <a:p>
            <a:r>
              <a:t>   * Subagents should only have tools needed for their role</a:t>
            </a:r>
          </a:p>
          <a:p>
            <a:r>
              <a:t>   * Read-only agents (docs, security, analysis) can't accidentally break things</a:t>
            </a:r>
          </a:p>
          <a:p>
            <a:r>
              <a:t>   * Bash() with specific commands: npm audit:* allows 'npm audit' but not arbitrary bash</a:t>
            </a:r>
          </a:p>
          <a:p>
            <a:r>
              <a:t>   * Missing Write/Edit means agent physically cannot modify files</a:t>
            </a:r>
          </a:p>
          <a:p/>
          <a:p>
            <a:r>
              <a:t>REAL-WORLD EXAMPLE:</a:t>
            </a:r>
          </a:p>
          <a:p>
            <a:r>
              <a:t>   Security auditor can inspect code and run npm audit, but cannot fix issues. This prevents accidental changes during inspection.</a:t>
            </a:r>
          </a:p>
          <a:p/>
          <a:p>
            <a:r>
              <a:t>TRANSITION:</a:t>
            </a:r>
          </a:p>
          <a:p>
            <a:r>
              <a:t>   Orchestrating multiple subagents for complex workflows</a:t>
            </a:r>
          </a:p>
        </p:txBody>
      </p:sp>
      <p:sp>
        <p:nvSpPr>
          <p:cNvPr id="4" name="Slide Number Placeholder 3"/>
          <p:cNvSpPr>
            <a:spLocks noGrp="1"/>
          </p:cNvSpPr>
          <p:nvPr>
            <p:ph type="sldNum" idx="5" sz="quarter"/>
          </p:nvPr>
        </p:nvSpPr>
        <p:spPr/>
      </p:sp>
    </p:spTree>
  </p:cSld>
  <p:clrMapOvr>
    <a:masterClrMapping/>
  </p:clrMapOvr>
</p:notes>
</file>

<file path=ppt/notesSlides/notesSlide1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a:t>
            </a:r>
          </a:p>
          <a:p/>
          <a:p>
            <a:r>
              <a:t>KEY POINTS:</a:t>
            </a:r>
          </a:p>
          <a:p>
            <a:r>
              <a:t>   * Main session acts as orchestrator</a:t>
            </a:r>
          </a:p>
          <a:p>
            <a:r>
              <a:t>   * Delegates focused work to specialized subagents</a:t>
            </a:r>
          </a:p>
          <a:p>
            <a:r>
              <a:t>   * Subagents can work in parallel (faster)</a:t>
            </a:r>
          </a:p>
          <a:p>
            <a:r>
              <a:t>   * Each reports summary, not full context</a:t>
            </a:r>
          </a:p>
          <a:p>
            <a:r>
              <a:t>   * Main session has complete picture for decision</a:t>
            </a:r>
          </a:p>
          <a:p>
            <a:r>
              <a:t>   * This is how complex analysis gets done efficiently</a:t>
            </a:r>
          </a:p>
          <a:p/>
          <a:p>
            <a:r>
              <a:t>REAL-WORLD EXAMPLE:</a:t>
            </a:r>
          </a:p>
          <a:p>
            <a:r>
              <a:t>   Task: Prepare codebase for production. Main spawns: 1) Security auditor, 2) Performance analyzer, 3) Test coverage checker. All three run in parallel. Main session reviews findings, creates prioritized fix list.</a:t>
            </a:r>
          </a:p>
          <a:p/>
          <a:p>
            <a:r>
              <a:t>TRANSITION:</a:t>
            </a:r>
          </a:p>
          <a:p>
            <a:r>
              <a:t>   Best practices for subagent orchestration</a:t>
            </a:r>
          </a:p>
        </p:txBody>
      </p:sp>
      <p:sp>
        <p:nvSpPr>
          <p:cNvPr id="4" name="Slide Number Placeholder 3"/>
          <p:cNvSpPr>
            <a:spLocks noGrp="1"/>
          </p:cNvSpPr>
          <p:nvPr>
            <p:ph type="sldNum" idx="5" sz="quarter"/>
          </p:nvPr>
        </p:nvSpPr>
        <p:spPr/>
      </p:sp>
    </p:spTree>
  </p:cSld>
  <p:clrMapOvr>
    <a:masterClrMapping/>
  </p:clrMapOvr>
</p:notes>
</file>

<file path=ppt/notesSlides/notesSlide1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Model selection matters: Match model to task complexity</a:t>
            </a:r>
          </a:p>
          <a:p>
            <a:r>
              <a:t>   * Haiku for searches, Sonnet for analysis, Opus for critical decisions</a:t>
            </a:r>
          </a:p>
          <a:p>
            <a:r>
              <a:t>   * Agent prompt should define role, mission, output format</a:t>
            </a:r>
          </a:p>
          <a:p>
            <a:r>
              <a:t>   * Structured output makes synthesis easier</a:t>
            </a:r>
          </a:p>
          <a:p>
            <a:r>
              <a:t>   * Subagents for focused work, not back-and-forth iteration</a:t>
            </a:r>
          </a:p>
          <a:p>
            <a:r>
              <a:t>   * This approach optimizes for both quality and cost</a:t>
            </a:r>
          </a:p>
          <a:p/>
          <a:p>
            <a:r>
              <a:t>ASK THE CLASS:</a:t>
            </a:r>
          </a:p>
          <a:p>
            <a:r>
              <a:t>   "What specialized inspectors would help YOUR codebase? (Security? Performance? Dependencies?)"</a:t>
            </a:r>
          </a:p>
          <a:p>
            <a:r>
              <a:t>   [PAUSE for 30-60 seconds]</a:t>
            </a:r>
          </a:p>
          <a:p/>
          <a:p>
            <a:r>
              <a:t>TRANSITION:</a:t>
            </a:r>
          </a:p>
          <a:p>
            <a:r>
              <a:t>   Demo: Creating and using custom subagents</a:t>
            </a:r>
          </a:p>
        </p:txBody>
      </p:sp>
      <p:sp>
        <p:nvSpPr>
          <p:cNvPr id="4" name="Slide Number Placeholder 3"/>
          <p:cNvSpPr>
            <a:spLocks noGrp="1"/>
          </p:cNvSpPr>
          <p:nvPr>
            <p:ph type="sldNum" idx="5" sz="quarter"/>
          </p:nvPr>
        </p:nvSpPr>
        <p:spPr/>
      </p:sp>
    </p:spTree>
  </p:cSld>
  <p:clrMapOvr>
    <a:masterClrMapping/>
  </p:clrMapOvr>
</p:notes>
</file>

<file path=ppt/notesSlides/notesSlide1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8 min</a:t>
            </a:r>
          </a:p>
          <a:p/>
          <a:p>
            <a:r>
              <a:t>KEY POINTS:</a:t>
            </a:r>
          </a:p>
          <a:p>
            <a:r>
              <a:t>   * mkdir -p .claude/agents/</a:t>
            </a:r>
          </a:p>
          <a:p>
            <a:r>
              <a:t>   * Create security-auditor.md with role definition</a:t>
            </a:r>
          </a:p>
          <a:p>
            <a:r>
              <a:t>   * tools: Read, Grep, Bash(npm audit:*) only</a:t>
            </a:r>
          </a:p>
          <a:p>
            <a:r>
              <a:t>   * Restart Claude to load agent</a:t>
            </a:r>
          </a:p>
          <a:p>
            <a:r>
              <a:t>   * Invoke: @security-auditor audit this project</a:t>
            </a:r>
          </a:p>
          <a:p>
            <a:r>
              <a:t>   * Review findings - categorized by severity</a:t>
            </a:r>
          </a:p>
          <a:p/>
          <a:p>
            <a:r>
              <a:t>REAL-WORLD EXAMPLE:</a:t>
            </a:r>
          </a:p>
          <a:p>
            <a:r>
              <a:t>   This agent is now part of pre-deployment checklist. Catches security issues before production.</a:t>
            </a:r>
          </a:p>
          <a:p/>
          <a:p>
            <a:r>
              <a:t>DEMO:</a:t>
            </a:r>
          </a:p>
          <a:p>
            <a:r>
              <a:t>   1) Create .claude/agents/security-auditor.md with full config (show on screen). 2) Restart Claude, verify with /agents. 3) Invoke @security-auditor audit this project. 4) Show it runs npm audit, searches for secrets, checks for injection vulnerabilities. 5) Point out tool restrictions - try asking it to fix an issue (should refuse). 6) Emphasize: Inspection only, reports findings, main session decides what to do.</a:t>
            </a:r>
          </a:p>
          <a:p/>
          <a:p>
            <a:r>
              <a:t>TRANSITION:</a:t>
            </a:r>
          </a:p>
          <a:p>
            <a:r>
              <a:t>   Subagents handle research - next let's talk about controlling actions with hooks</a:t>
            </a:r>
          </a:p>
        </p:txBody>
      </p:sp>
      <p:sp>
        <p:nvSpPr>
          <p:cNvPr id="4" name="Slide Number Placeholder 3"/>
          <p:cNvSpPr>
            <a:spLocks noGrp="1"/>
          </p:cNvSpPr>
          <p:nvPr>
            <p:ph type="sldNum" idx="5" sz="quarter"/>
          </p:nvPr>
        </p:nvSpPr>
        <p:spPr/>
      </p:sp>
    </p:spTree>
  </p:cSld>
  <p:clrMapOvr>
    <a:masterClrMapping/>
  </p:clrMapOvr>
</p:notes>
</file>

<file path=ppt/notesSlides/notesSlide1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OPEN WITH:</a:t>
            </a:r>
          </a:p>
          <a:p>
            <a:r>
              <a:t>   Hooks are your safety net. They can validate, log, block, or enhance every action Claude takes.</a:t>
            </a:r>
          </a:p>
          <a:p/>
          <a:p>
            <a:r>
              <a:t>KEY POINTS:</a:t>
            </a:r>
          </a:p>
          <a:p>
            <a:r>
              <a:t>   * Hooks = scripts triggered by specific events</a:t>
            </a:r>
          </a:p>
          <a:p>
            <a:r>
              <a:t>   * PreToolUse: Runs BEFORE tool execution (can block)</a:t>
            </a:r>
          </a:p>
          <a:p>
            <a:r>
              <a:t>   * PostToolUse: Runs AFTER tool completes (for logging)</a:t>
            </a:r>
          </a:p>
          <a:p>
            <a:r>
              <a:t>   * 8 hook events total (UserPromptSubmit, SessionStart, etc.)</a:t>
            </a:r>
          </a:p>
          <a:p>
            <a:r>
              <a:t>   * Written in any language (Bash, Python, JavaScript, etc.)</a:t>
            </a:r>
          </a:p>
          <a:p>
            <a:r>
              <a:t>   * Critical for enterprise: audit logs, compliance, safety</a:t>
            </a:r>
          </a:p>
          <a:p/>
          <a:p>
            <a:r>
              <a:t>REAL-WORLD EXAMPLE:</a:t>
            </a:r>
          </a:p>
          <a:p>
            <a:r>
              <a:t>   PreToolUse hook blocks git commits containing hardcoded API keys. Saves your team from credential leaks.</a:t>
            </a:r>
          </a:p>
          <a:p/>
          <a:p>
            <a:r>
              <a:t>TRANSITION:</a:t>
            </a:r>
          </a:p>
          <a:p>
            <a:r>
              <a:t>   Let's see the hook event types</a:t>
            </a:r>
          </a:p>
        </p:txBody>
      </p:sp>
      <p:sp>
        <p:nvSpPr>
          <p:cNvPr id="4" name="Slide Number Placeholder 3"/>
          <p:cNvSpPr>
            <a:spLocks noGrp="1"/>
          </p:cNvSpPr>
          <p:nvPr>
            <p:ph type="sldNum" idx="5" sz="quarter"/>
          </p:nvPr>
        </p:nvSpPr>
        <p:spPr/>
      </p:sp>
    </p:spTree>
  </p:cSld>
  <p:clrMapOvr>
    <a:masterClrMapping/>
  </p:clrMapOvr>
</p:notes>
</file>

<file path=ppt/notesSlides/notesSlide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a:t>
            </a:r>
          </a:p>
          <a:p/>
          <a:p>
            <a:r>
              <a:t>KEY POINTS:</a:t>
            </a:r>
          </a:p>
          <a:p>
            <a:r>
              <a:t>   * Morning: Extensibility - custom commands, subagents, hooks</a:t>
            </a:r>
          </a:p>
          <a:p>
            <a:r>
              <a:t>   * Afternoon: Integration - MCP servers, agent teams, production patterns</a:t>
            </a:r>
          </a:p>
          <a:p>
            <a:r>
              <a:t>   * Two comprehensive labs with real production deliverables</a:t>
            </a:r>
          </a:p>
          <a:p>
            <a:r>
              <a:t>   * Breaks every 90-120 minutes plus lunch</a:t>
            </a:r>
          </a:p>
          <a:p/>
          <a:p>
            <a:r>
              <a:t>TRANSITION:</a:t>
            </a:r>
          </a:p>
          <a:p>
            <a:r>
              <a:t>   What you'll be able to do by end of day</a:t>
            </a:r>
          </a:p>
        </p:txBody>
      </p:sp>
      <p:sp>
        <p:nvSpPr>
          <p:cNvPr id="4" name="Slide Number Placeholder 3"/>
          <p:cNvSpPr>
            <a:spLocks noGrp="1"/>
          </p:cNvSpPr>
          <p:nvPr>
            <p:ph type="sldNum" idx="5" sz="quarter"/>
          </p:nvPr>
        </p:nvSpPr>
        <p:spPr/>
      </p:sp>
    </p:spTree>
  </p:cSld>
  <p:clrMapOvr>
    <a:masterClrMapping/>
  </p:clrMapOvr>
</p:notes>
</file>

<file path=ppt/notesSlides/notesSlide2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8 events total, focus on PreToolUse and PostToolUse for most value</a:t>
            </a:r>
          </a:p>
          <a:p>
            <a:r>
              <a:t>   * PreToolUse can BLOCK actions (exit code 2)</a:t>
            </a:r>
          </a:p>
          <a:p>
            <a:r>
              <a:t>   * PostToolUse cannot block (action already happened)</a:t>
            </a:r>
          </a:p>
          <a:p>
            <a:r>
              <a:t>   * PostToolUse perfect for logging, notifications, metrics</a:t>
            </a:r>
          </a:p>
          <a:p>
            <a:r>
              <a:t>   * Hooks receive context via environment variables</a:t>
            </a:r>
          </a:p>
          <a:p/>
          <a:p>
            <a:r>
              <a:t>TRANSITION:</a:t>
            </a:r>
          </a:p>
          <a:p>
            <a:r>
              <a:t>   Pre-tool hooks are your safety guardrails</a:t>
            </a:r>
          </a:p>
        </p:txBody>
      </p:sp>
      <p:sp>
        <p:nvSpPr>
          <p:cNvPr id="4" name="Slide Number Placeholder 3"/>
          <p:cNvSpPr>
            <a:spLocks noGrp="1"/>
          </p:cNvSpPr>
          <p:nvPr>
            <p:ph type="sldNum" idx="5" sz="quarter"/>
          </p:nvPr>
        </p:nvSpPr>
        <p:spPr/>
      </p:sp>
    </p:spTree>
  </p:cSld>
  <p:clrMapOvr>
    <a:masterClrMapping/>
  </p:clrMapOvr>
</p:notes>
</file>

<file path=ppt/notesSlides/notesSlide2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Pre-tool: Prevention (blocks bad actions)</a:t>
            </a:r>
          </a:p>
          <a:p>
            <a:r>
              <a:t>   * Post-tool: Detection (logs what happened)</a:t>
            </a:r>
          </a:p>
          <a:p>
            <a:r>
              <a:t>   * Defense in depth: Use both together</a:t>
            </a:r>
          </a:p>
          <a:p>
            <a:r>
              <a:t>   * Exit 0 = allow, exit 2 = block (pre-tool only)</a:t>
            </a:r>
          </a:p>
          <a:p>
            <a:r>
              <a:t>   * Hooks run synchronously - keep them fast (&lt;1 second)</a:t>
            </a:r>
          </a:p>
          <a:p/>
          <a:p>
            <a:r>
              <a:t>REAL-WORLD EXAMPLE:</a:t>
            </a:r>
          </a:p>
          <a:p>
            <a:r>
              <a:t>   Pre-tool blocks commits with secrets. Post-tool logs all file modifications for audit. Together: prevent issues AND track all changes.</a:t>
            </a:r>
          </a:p>
          <a:p/>
          <a:p>
            <a:r>
              <a:t>TRANSITION:</a:t>
            </a:r>
          </a:p>
          <a:p>
            <a:r>
              <a:t>   Let's see hook directory structure</a:t>
            </a:r>
          </a:p>
        </p:txBody>
      </p:sp>
      <p:sp>
        <p:nvSpPr>
          <p:cNvPr id="4" name="Slide Number Placeholder 3"/>
          <p:cNvSpPr>
            <a:spLocks noGrp="1"/>
          </p:cNvSpPr>
          <p:nvPr>
            <p:ph type="sldNum" idx="5" sz="quarter"/>
          </p:nvPr>
        </p:nvSpPr>
        <p:spPr/>
      </p:sp>
    </p:spTree>
  </p:cSld>
  <p:clrMapOvr>
    <a:masterClrMapping/>
  </p:clrMapOvr>
</p:notes>
</file>

<file path=ppt/notesSlides/notesSlide2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Hooks in .claude/hooks/pre-tool/ and post-tool/</a:t>
            </a:r>
          </a:p>
          <a:p>
            <a:r>
              <a:t>   * Multiple hooks can exist, all run in sequence</a:t>
            </a:r>
          </a:p>
          <a:p>
            <a:r>
              <a:t>   * ANY pre-tool hook can block (first blocker wins)</a:t>
            </a:r>
          </a:p>
          <a:p>
            <a:r>
              <a:t>   * Post-tool hooks all run regardless</a:t>
            </a:r>
          </a:p>
          <a:p>
            <a:r>
              <a:t>   * Make scripts executable (chmod +x on Unix)</a:t>
            </a:r>
          </a:p>
          <a:p>
            <a:r>
              <a:t>   * Any language works (Bash, Python, Node, PowerShell)</a:t>
            </a:r>
          </a:p>
          <a:p/>
          <a:p>
            <a:r>
              <a:t>TRANSITION:</a:t>
            </a:r>
          </a:p>
          <a:p>
            <a:r>
              <a:t>   What data do hooks receive?</a:t>
            </a:r>
          </a:p>
        </p:txBody>
      </p:sp>
      <p:sp>
        <p:nvSpPr>
          <p:cNvPr id="4" name="Slide Number Placeholder 3"/>
          <p:cNvSpPr>
            <a:spLocks noGrp="1"/>
          </p:cNvSpPr>
          <p:nvPr>
            <p:ph type="sldNum" idx="5" sz="quarter"/>
          </p:nvPr>
        </p:nvSpPr>
        <p:spPr/>
      </p:sp>
    </p:spTree>
  </p:cSld>
  <p:clrMapOvr>
    <a:masterClrMapping/>
  </p:clrMapOvr>
</p:notes>
</file>

<file path=ppt/notesSlides/notesSlide2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CLAUDE_TOOL: Which tool is being called</a:t>
            </a:r>
          </a:p>
          <a:p>
            <a:r>
              <a:t>   * CLAUDE_TOOL_INPUT: JSON with parameters</a:t>
            </a:r>
          </a:p>
          <a:p>
            <a:r>
              <a:t>   * PostToolUse also gets OUTPUT and SUCCESS</a:t>
            </a:r>
          </a:p>
          <a:p>
            <a:r>
              <a:t>   * Exit 0 = continue, exit 2 = block (pre-tool)</a:t>
            </a:r>
          </a:p>
          <a:p>
            <a:r>
              <a:t>   * Hook can output text - goes to Claude's context</a:t>
            </a:r>
          </a:p>
          <a:p/>
          <a:p>
            <a:r>
              <a:t>TRANSITION:</a:t>
            </a:r>
          </a:p>
          <a:p>
            <a:r>
              <a:t>   Real example: Blocking hardcoded secrets</a:t>
            </a:r>
          </a:p>
        </p:txBody>
      </p:sp>
      <p:sp>
        <p:nvSpPr>
          <p:cNvPr id="4" name="Slide Number Placeholder 3"/>
          <p:cNvSpPr>
            <a:spLocks noGrp="1"/>
          </p:cNvSpPr>
          <p:nvPr>
            <p:ph type="sldNum" idx="5" sz="quarter"/>
          </p:nvPr>
        </p:nvSpPr>
        <p:spPr/>
      </p:sp>
    </p:spTree>
  </p:cSld>
  <p:clrMapOvr>
    <a:masterClrMapping/>
  </p:clrMapOvr>
</p:notes>
</file>

<file path=ppt/notesSlides/notesSlide2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a:t>
            </a:r>
          </a:p>
          <a:p/>
          <a:p>
            <a:r>
              <a:t>KEY POINTS:</a:t>
            </a:r>
          </a:p>
          <a:p>
            <a:r>
              <a:t>   * Checks if tool is Bash and command is git commit</a:t>
            </a:r>
          </a:p>
          <a:p>
            <a:r>
              <a:t>   * Scans staged changes for secret patterns</a:t>
            </a:r>
          </a:p>
          <a:p>
            <a:r>
              <a:t>   * Patterns: api_key, password, secret, token, etc.</a:t>
            </a:r>
          </a:p>
          <a:p>
            <a:r>
              <a:t>   * If found: outputs warning, exits 2 (blocks)</a:t>
            </a:r>
          </a:p>
          <a:p>
            <a:r>
              <a:t>   * If clean: exits 0 (allows commit)</a:t>
            </a:r>
          </a:p>
          <a:p>
            <a:r>
              <a:t>   * Runs every time Claude tries to commit</a:t>
            </a:r>
          </a:p>
          <a:p/>
          <a:p>
            <a:r>
              <a:t>REAL-WORLD EXAMPLE:</a:t>
            </a:r>
          </a:p>
          <a:p>
            <a:r>
              <a:t>   This hook has prevented multiple API key leaks at production companies. Saved thousands in credential rotation costs.</a:t>
            </a:r>
          </a:p>
          <a:p/>
          <a:p>
            <a:r>
              <a:t>TRANSITION:</a:t>
            </a:r>
          </a:p>
          <a:p>
            <a:r>
              <a:t>   Post-tool example: Audit logging</a:t>
            </a:r>
          </a:p>
        </p:txBody>
      </p:sp>
      <p:sp>
        <p:nvSpPr>
          <p:cNvPr id="4" name="Slide Number Placeholder 3"/>
          <p:cNvSpPr>
            <a:spLocks noGrp="1"/>
          </p:cNvSpPr>
          <p:nvPr>
            <p:ph type="sldNum" idx="5" sz="quarter"/>
          </p:nvPr>
        </p:nvSpPr>
        <p:spPr/>
      </p:sp>
    </p:spTree>
  </p:cSld>
  <p:clrMapOvr>
    <a:masterClrMapping/>
  </p:clrMapOvr>
</p:notes>
</file>

<file path=ppt/notesSlides/notesSlide2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PostToolUse hook (runs after action completes)</a:t>
            </a:r>
          </a:p>
          <a:p>
            <a:r>
              <a:t>   * Logs all Write, Edit, Bash operations</a:t>
            </a:r>
          </a:p>
          <a:p>
            <a:r>
              <a:t>   * Records: timestamp, tool, file, success, session</a:t>
            </a:r>
          </a:p>
          <a:p>
            <a:r>
              <a:t>   * Appends to .claude/audit.log (JSON lines)</a:t>
            </a:r>
          </a:p>
          <a:p>
            <a:r>
              <a:t>   * Perfect for compliance: who changed what when</a:t>
            </a:r>
          </a:p>
          <a:p>
            <a:r>
              <a:t>   * Cannot block (action already happened)</a:t>
            </a:r>
          </a:p>
          <a:p/>
          <a:p>
            <a:r>
              <a:t>REAL-WORLD EXAMPLE:</a:t>
            </a:r>
          </a:p>
          <a:p>
            <a:r>
              <a:t>   Compliance requirement: audit trail of all AI-generated changes. This hook provides complete log for security review.</a:t>
            </a:r>
          </a:p>
          <a:p/>
          <a:p>
            <a:r>
              <a:t>TRANSITION:</a:t>
            </a:r>
          </a:p>
          <a:p>
            <a:r>
              <a:t>   Hook best practices</a:t>
            </a:r>
          </a:p>
        </p:txBody>
      </p:sp>
      <p:sp>
        <p:nvSpPr>
          <p:cNvPr id="4" name="Slide Number Placeholder 3"/>
          <p:cNvSpPr>
            <a:spLocks noGrp="1"/>
          </p:cNvSpPr>
          <p:nvPr>
            <p:ph type="sldNum" idx="5" sz="quarter"/>
          </p:nvPr>
        </p:nvSpPr>
        <p:spPr/>
      </p:sp>
    </p:spTree>
  </p:cSld>
  <p:clrMapOvr>
    <a:masterClrMapping/>
  </p:clrMapOvr>
</p:notes>
</file>

<file path=ppt/notesSlides/notesSlide2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Speed matters: Hooks add latency to every action</a:t>
            </a:r>
          </a:p>
          <a:p>
            <a:r>
              <a:t>   * stdout = context injection (Claude sees it)</a:t>
            </a:r>
          </a:p>
          <a:p>
            <a:r>
              <a:t>   * stderr = debug logging (you see it, Claude doesn't)</a:t>
            </a:r>
          </a:p>
          <a:p>
            <a:r>
              <a:t>   * Decide fail-open vs fail-closed per hook</a:t>
            </a:r>
          </a:p>
          <a:p>
            <a:r>
              <a:t>   * Bad hooks can make Claude unusable - test first</a:t>
            </a:r>
          </a:p>
          <a:p>
            <a:r>
              <a:t>   * Git commit hooks so team benefits</a:t>
            </a:r>
          </a:p>
          <a:p>
            <a:r>
              <a:t>   * Document what hooks do and why they exist</a:t>
            </a:r>
          </a:p>
          <a:p/>
          <a:p>
            <a:r>
              <a:t>ASK THE CLASS:</a:t>
            </a:r>
          </a:p>
          <a:p>
            <a:r>
              <a:t>   "What safety checks or audit requirements does YOUR org have that hooks could enforce?"</a:t>
            </a:r>
          </a:p>
          <a:p>
            <a:r>
              <a:t>   [PAUSE for 30-60 seconds]</a:t>
            </a:r>
          </a:p>
          <a:p/>
          <a:p>
            <a:r>
              <a:t>TRANSITION:</a:t>
            </a:r>
          </a:p>
          <a:p>
            <a:r>
              <a:t>   Demo: Implementing hooks</a:t>
            </a:r>
          </a:p>
        </p:txBody>
      </p:sp>
      <p:sp>
        <p:nvSpPr>
          <p:cNvPr id="4" name="Slide Number Placeholder 3"/>
          <p:cNvSpPr>
            <a:spLocks noGrp="1"/>
          </p:cNvSpPr>
          <p:nvPr>
            <p:ph type="sldNum" idx="5" sz="quarter"/>
          </p:nvPr>
        </p:nvSpPr>
        <p:spPr/>
      </p:sp>
    </p:spTree>
  </p:cSld>
  <p:clrMapOvr>
    <a:masterClrMapping/>
  </p:clrMapOvr>
</p:notes>
</file>

<file path=ppt/notesSlides/notesSlide2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7 min</a:t>
            </a:r>
          </a:p>
          <a:p/>
          <a:p>
            <a:r>
              <a:t>KEY POINTS:</a:t>
            </a:r>
          </a:p>
          <a:p>
            <a:r>
              <a:t>   * Hook prevents credential leaks automatically</a:t>
            </a:r>
          </a:p>
          <a:p>
            <a:r>
              <a:t>   * No manual checking needed</a:t>
            </a:r>
          </a:p>
          <a:p>
            <a:r>
              <a:t>   * Blocks action before damage done</a:t>
            </a:r>
          </a:p>
          <a:p>
            <a:r>
              <a:t>   * Clear warning explains what was found</a:t>
            </a:r>
          </a:p>
          <a:p>
            <a:r>
              <a:t>   * Remove secret, retry, works fine</a:t>
            </a:r>
          </a:p>
          <a:p>
            <a:r>
              <a:t>   * This is production safety at work</a:t>
            </a:r>
          </a:p>
          <a:p/>
          <a:p>
            <a:r>
              <a:t>REAL-WORLD EXAMPLE:</a:t>
            </a:r>
          </a:p>
          <a:p>
            <a:r>
              <a:t>   Multiple companies have this exact hook preventing AWS key leaks. Saved thousands in incident response.</a:t>
            </a:r>
          </a:p>
          <a:p/>
          <a:p>
            <a:r>
              <a:t>DEMO:</a:t>
            </a:r>
          </a:p>
          <a:p>
            <a:r>
              <a:t>   1) Create .claude/hooks/pre-tool/no-secrets.sh with secret detection logic. 2) chmod +x the script. 3) Create test file with fake API key: const API_KEY = 'sk-12345-secret'. 4) git add the file. 5) In Claude: 'Commit this with message test'. 6) SHOW THE BLOCK with warning message. 7) Remove the secret, try again - show it works. 8) Emphasize: This runs automatically on every commit attempt.</a:t>
            </a:r>
          </a:p>
          <a:p/>
          <a:p>
            <a:r>
              <a:t>TRANSITION:</a:t>
            </a:r>
          </a:p>
          <a:p>
            <a:r>
              <a:t>   Break time - when we return, plan mode and thinking levels</a:t>
            </a:r>
          </a:p>
        </p:txBody>
      </p:sp>
      <p:sp>
        <p:nvSpPr>
          <p:cNvPr id="4" name="Slide Number Placeholder 3"/>
          <p:cNvSpPr>
            <a:spLocks noGrp="1"/>
          </p:cNvSpPr>
          <p:nvPr>
            <p:ph type="sldNum" idx="5" sz="quarter"/>
          </p:nvPr>
        </p:nvSpPr>
        <p:spPr/>
      </p:sp>
    </p:spTree>
  </p:cSld>
  <p:clrMapOvr>
    <a:masterClrMapping/>
  </p:clrMapOvr>
</p:notes>
</file>

<file path=ppt/notesSlides/notesSlide2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OPEN WITH:</a:t>
            </a:r>
          </a:p>
          <a:p>
            <a:r>
              <a:t>   Sometimes you want to see what Claude PLANS to do before it actually does it. That's plan mode.</a:t>
            </a:r>
          </a:p>
          <a:p/>
          <a:p>
            <a:r>
              <a:t>KEY POINTS:</a:t>
            </a:r>
          </a:p>
          <a:p>
            <a:r>
              <a:t>   * Plan mode: Claude shows its plan, waits for approval</a:t>
            </a:r>
          </a:p>
          <a:p>
            <a:r>
              <a:t>   * You review, can ask for changes, then approve or reject</a:t>
            </a:r>
          </a:p>
          <a:p>
            <a:r>
              <a:t>   * Perfect for complex or risky operations</a:t>
            </a:r>
          </a:p>
          <a:p>
            <a:r>
              <a:t>   * Uses @plan subagent for research phase</a:t>
            </a:r>
          </a:p>
          <a:p>
            <a:r>
              <a:t>   * Prevents expensive mistakes before they happen</a:t>
            </a:r>
          </a:p>
          <a:p>
            <a:r>
              <a:t>   * Enable per-session or per-request</a:t>
            </a:r>
          </a:p>
          <a:p/>
          <a:p>
            <a:r>
              <a:t>REAL-WORLD EXAMPLE:</a:t>
            </a:r>
          </a:p>
          <a:p>
            <a:r>
              <a:t>   Large refactor across 20 files. Plan mode shows the full plan first. You spot a logic error in step 3, fix it, then approve. Saves hours of cleanup.</a:t>
            </a:r>
          </a:p>
          <a:p/>
          <a:p>
            <a:r>
              <a:t>TRANSITION:</a:t>
            </a:r>
          </a:p>
          <a:p>
            <a:r>
              <a:t>   When to use plan mode</a:t>
            </a:r>
          </a:p>
        </p:txBody>
      </p:sp>
      <p:sp>
        <p:nvSpPr>
          <p:cNvPr id="4" name="Slide Number Placeholder 3"/>
          <p:cNvSpPr>
            <a:spLocks noGrp="1"/>
          </p:cNvSpPr>
          <p:nvPr>
            <p:ph type="sldNum" idx="5" sz="quarter"/>
          </p:nvPr>
        </p:nvSpPr>
        <p:spPr/>
      </p:sp>
    </p:spTree>
  </p:cSld>
  <p:clrMapOvr>
    <a:masterClrMapping/>
  </p:clrMapOvr>
</p:notes>
</file>

<file path=ppt/notesSlides/notesSlide2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KEY POINTS:</a:t>
            </a:r>
          </a:p>
          <a:p>
            <a:r>
              <a:t>   * Plan mode adds overhead - use when benefit justifies cost</a:t>
            </a:r>
          </a:p>
          <a:p>
            <a:r>
              <a:t>   * Complex operations: Plan helps spot issues early</a:t>
            </a:r>
          </a:p>
          <a:p>
            <a:r>
              <a:t>   * Simple operations: Plan mode slows you down unnecessarily</a:t>
            </a:r>
          </a:p>
          <a:p>
            <a:r>
              <a:t>   * Learning mode: Plan shows you Claude's reasoning</a:t>
            </a:r>
          </a:p>
          <a:p>
            <a:r>
              <a:t>   * Production: Plan for risky operations, skip for routine</a:t>
            </a:r>
          </a:p>
          <a:p/>
          <a:p>
            <a:r>
              <a:t>TRANSITION:</a:t>
            </a:r>
          </a:p>
          <a:p>
            <a:r>
              <a:t>   Related: Thinking levels control reasoning depth</a:t>
            </a:r>
          </a:p>
        </p:txBody>
      </p:sp>
      <p:sp>
        <p:nvSpPr>
          <p:cNvPr id="4" name="Slide Number Placeholder 3"/>
          <p:cNvSpPr>
            <a:spLocks noGrp="1"/>
          </p:cNvSpPr>
          <p:nvPr>
            <p:ph type="sldNum" idx="5" sz="quarter"/>
          </p:nvPr>
        </p:nvSpPr>
        <p:spPr/>
      </p:sp>
    </p:spTree>
  </p:cSld>
  <p:clrMapOvr>
    <a:masterClrMapping/>
  </p:clrMapOvr>
</p:notes>
</file>

<file path=ppt/notesSlides/notesSlide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KEY POINTS:</a:t>
            </a:r>
          </a:p>
          <a:p>
            <a:r>
              <a:t>   * These are advanced, production-ready patterns</a:t>
            </a:r>
          </a:p>
          <a:p>
            <a:r>
              <a:t>   * By EOD you'll have working examples of each</a:t>
            </a:r>
          </a:p>
          <a:p>
            <a:r>
              <a:t>   * Focus is on real-world application at scale</a:t>
            </a:r>
          </a:p>
          <a:p>
            <a:r>
              <a:t>   * Everything you build today can be deployed Monday</a:t>
            </a:r>
          </a:p>
          <a:p/>
          <a:p>
            <a:r>
              <a:t>ASK THE CLASS:</a:t>
            </a:r>
          </a:p>
          <a:p>
            <a:r>
              <a:t>   "Quick poll: How many of you have created custom slash commands? Used MCP servers?"</a:t>
            </a:r>
          </a:p>
          <a:p>
            <a:r>
              <a:t>   [PAUSE for 30-60 seconds]</a:t>
            </a:r>
          </a:p>
          <a:p/>
          <a:p>
            <a:r>
              <a:t>TRANSITION:</a:t>
            </a:r>
          </a:p>
          <a:p>
            <a:r>
              <a:t>   Let's start with custom commands - the easiest way to extend Claude Code</a:t>
            </a:r>
          </a:p>
        </p:txBody>
      </p:sp>
      <p:sp>
        <p:nvSpPr>
          <p:cNvPr id="4" name="Slide Number Placeholder 3"/>
          <p:cNvSpPr>
            <a:spLocks noGrp="1"/>
          </p:cNvSpPr>
          <p:nvPr>
            <p:ph type="sldNum" idx="5" sz="quarter"/>
          </p:nvPr>
        </p:nvSpPr>
        <p:spPr/>
      </p:sp>
    </p:spTree>
  </p:cSld>
  <p:clrMapOvr>
    <a:masterClrMapping/>
  </p:clrMapOvr>
</p:notes>
</file>

<file path=ppt/notesSlides/notesSlide3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OPEN WITH:</a:t>
            </a:r>
          </a:p>
          <a:p>
            <a:r>
              <a:t>   Claude can think fast or think deep. Thinking levels let you control that tradeoff.</a:t>
            </a:r>
          </a:p>
          <a:p/>
          <a:p>
            <a:r>
              <a:t>KEY POINTS:</a:t>
            </a:r>
          </a:p>
          <a:p>
            <a:r>
              <a:t>   * Four levels: off, low, medium, high</a:t>
            </a:r>
          </a:p>
          <a:p>
            <a:r>
              <a:t>   * Higher thinking = slower, better, more expensive</a:t>
            </a:r>
          </a:p>
          <a:p>
            <a:r>
              <a:t>   * Lower thinking = faster, cheaper, good enough for many tasks</a:t>
            </a:r>
          </a:p>
          <a:p>
            <a:r>
              <a:t>   * Set per session or per request</a:t>
            </a:r>
          </a:p>
          <a:p>
            <a:r>
              <a:t>   * Default: low (good balance for most work)</a:t>
            </a:r>
          </a:p>
          <a:p>
            <a:r>
              <a:t>   * High thinking shows reasoning process (like Extended Thinking)</a:t>
            </a:r>
          </a:p>
          <a:p/>
          <a:p>
            <a:r>
              <a:t>REAL-WORLD EXAMPLE:</a:t>
            </a:r>
          </a:p>
          <a:p>
            <a:r>
              <a:t>   Simple function? Low thinking, done in 5 seconds. Complex algorithm? High thinking, 30 seconds but much better quality.</a:t>
            </a:r>
          </a:p>
          <a:p/>
          <a:p>
            <a:r>
              <a:t>TRANSITION:</a:t>
            </a:r>
          </a:p>
          <a:p>
            <a:r>
              <a:t>   Let's see the spectrum</a:t>
            </a:r>
          </a:p>
        </p:txBody>
      </p:sp>
      <p:sp>
        <p:nvSpPr>
          <p:cNvPr id="4" name="Slide Number Placeholder 3"/>
          <p:cNvSpPr>
            <a:spLocks noGrp="1"/>
          </p:cNvSpPr>
          <p:nvPr>
            <p:ph type="sldNum" idx="5" sz="quarter"/>
          </p:nvPr>
        </p:nvSpPr>
        <p:spPr/>
      </p:sp>
    </p:spTree>
  </p:cSld>
  <p:clrMapOvr>
    <a:masterClrMapping/>
  </p:clrMapOvr>
</p:notes>
</file>

<file path=ppt/notesSlides/notesSlide3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OFF: Fastest, cheapest, minimal reasoning</a:t>
            </a:r>
          </a:p>
          <a:p>
            <a:r>
              <a:t>   * LOW: Default, good balance (use this most)</a:t>
            </a:r>
          </a:p>
          <a:p>
            <a:r>
              <a:t>   * MEDIUM: Deeper reasoning, moderate speed</a:t>
            </a:r>
          </a:p>
          <a:p>
            <a:r>
              <a:t>   * HIGH: Maximum reasoning, shows work, slowest</a:t>
            </a:r>
          </a:p>
          <a:p>
            <a:r>
              <a:t>   * Cost scales: LOW is baseline, HIGH is 3-5× cost</a:t>
            </a:r>
          </a:p>
          <a:p>
            <a:r>
              <a:t>   * Match level to task importance</a:t>
            </a:r>
          </a:p>
          <a:p/>
          <a:p>
            <a:r>
              <a:t>REAL-WORLD EXAMPLE:</a:t>
            </a:r>
          </a:p>
          <a:p>
            <a:r>
              <a:t>   Boilerplate code generation? LOW. Complex algorithm with edge cases? HIGH. Let thinking match stakes.</a:t>
            </a:r>
          </a:p>
          <a:p/>
          <a:p>
            <a:r>
              <a:t>TRANSITION:</a:t>
            </a:r>
          </a:p>
          <a:p>
            <a:r>
              <a:t>   How to set thinking levels</a:t>
            </a:r>
          </a:p>
        </p:txBody>
      </p:sp>
      <p:sp>
        <p:nvSpPr>
          <p:cNvPr id="4" name="Slide Number Placeholder 3"/>
          <p:cNvSpPr>
            <a:spLocks noGrp="1"/>
          </p:cNvSpPr>
          <p:nvPr>
            <p:ph type="sldNum" idx="5" sz="quarter"/>
          </p:nvPr>
        </p:nvSpPr>
        <p:spPr/>
      </p:sp>
    </p:spTree>
  </p:cSld>
  <p:clrMapOvr>
    <a:masterClrMapping/>
  </p:clrMapOvr>
</p:notes>
</file>

<file path=ppt/notesSlides/notesSlide3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KEY POINTS:</a:t>
            </a:r>
          </a:p>
          <a:p>
            <a:r>
              <a:t>   * Multiple ways to control thinking level</a:t>
            </a:r>
          </a:p>
          <a:p>
            <a:r>
              <a:t>   * /thinking command sets for current session</a:t>
            </a:r>
          </a:p>
          <a:p>
            <a:r>
              <a:t>   * Natural language works: 'think harder about this'</a:t>
            </a:r>
          </a:p>
          <a:p>
            <a:r>
              <a:t>   * CLAUDE.md sets project default</a:t>
            </a:r>
          </a:p>
          <a:p>
            <a:r>
              <a:t>   * High thinking = visible reasoning process</a:t>
            </a:r>
          </a:p>
          <a:p>
            <a:r>
              <a:t>   * Adjust dynamically based on task complexity</a:t>
            </a:r>
          </a:p>
          <a:p/>
          <a:p>
            <a:r>
              <a:t>TRANSITION:</a:t>
            </a:r>
          </a:p>
          <a:p>
            <a:r>
              <a:t>   Combining plan mode and thinking levels</a:t>
            </a:r>
          </a:p>
        </p:txBody>
      </p:sp>
      <p:sp>
        <p:nvSpPr>
          <p:cNvPr id="4" name="Slide Number Placeholder 3"/>
          <p:cNvSpPr>
            <a:spLocks noGrp="1"/>
          </p:cNvSpPr>
          <p:nvPr>
            <p:ph type="sldNum" idx="5" sz="quarter"/>
          </p:nvPr>
        </p:nvSpPr>
        <p:spPr/>
      </p:sp>
    </p:spTree>
  </p:cSld>
  <p:clrMapOvr>
    <a:masterClrMapping/>
  </p:clrMapOvr>
</p:notes>
</file>

<file path=ppt/notesSlides/notesSlide3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KEY POINTS:</a:t>
            </a:r>
          </a:p>
          <a:p>
            <a:r>
              <a:t>   * The nuclear option: Maximum care and reasoning</a:t>
            </a:r>
          </a:p>
          <a:p>
            <a:r>
              <a:t>   * Claude thinks deeply about plan before executing</a:t>
            </a:r>
          </a:p>
          <a:p>
            <a:r>
              <a:t>   * You see all reasoning, review plan, approve/modify</a:t>
            </a:r>
          </a:p>
          <a:p>
            <a:r>
              <a:t>   * Expensive in time and tokens</a:t>
            </a:r>
          </a:p>
          <a:p>
            <a:r>
              <a:t>   * Prevents multi-hour mistakes with 5 min of planning</a:t>
            </a:r>
          </a:p>
          <a:p>
            <a:r>
              <a:t>   * Reserve for genuinely complex/risky operations</a:t>
            </a:r>
          </a:p>
          <a:p/>
          <a:p>
            <a:r>
              <a:t>REAL-WORLD EXAMPLE:</a:t>
            </a:r>
          </a:p>
          <a:p>
            <a:r>
              <a:t>   Database migration affecting 50 tables. Plan mode + high thinking catches schema dependency you missed. 10 minutes planning saves 3 days of rollback work.</a:t>
            </a:r>
          </a:p>
          <a:p/>
          <a:p>
            <a:r>
              <a:t>TRANSITION:</a:t>
            </a:r>
          </a:p>
          <a:p>
            <a:r>
              <a:t>   Demo time</a:t>
            </a:r>
          </a:p>
        </p:txBody>
      </p:sp>
      <p:sp>
        <p:nvSpPr>
          <p:cNvPr id="4" name="Slide Number Placeholder 3"/>
          <p:cNvSpPr>
            <a:spLocks noGrp="1"/>
          </p:cNvSpPr>
          <p:nvPr>
            <p:ph type="sldNum" idx="5" sz="quarter"/>
          </p:nvPr>
        </p:nvSpPr>
        <p:spPr/>
      </p:sp>
    </p:spTree>
  </p:cSld>
  <p:clrMapOvr>
    <a:masterClrMapping/>
  </p:clrMapOvr>
</p:notes>
</file>

<file path=ppt/notesSlides/notesSlide3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8 min</a:t>
            </a:r>
          </a:p>
          <a:p/>
          <a:p>
            <a:r>
              <a:t>KEY POINTS:</a:t>
            </a:r>
          </a:p>
          <a:p>
            <a:r>
              <a:t>   * /thinking high for maximum reasoning</a:t>
            </a:r>
          </a:p>
          <a:p>
            <a:r>
              <a:t>   * Plan mode shows full approach before execution</a:t>
            </a:r>
          </a:p>
          <a:p>
            <a:r>
              <a:t>   * @plan subagent researches the codebase</a:t>
            </a:r>
          </a:p>
          <a:p>
            <a:r>
              <a:t>   * Review plan for logic errors or missing steps</a:t>
            </a:r>
          </a:p>
          <a:p>
            <a:r>
              <a:t>   * Approve or request modifications</a:t>
            </a:r>
          </a:p>
          <a:p>
            <a:r>
              <a:t>   * Then Claude executes the approved plan</a:t>
            </a:r>
          </a:p>
          <a:p/>
          <a:p>
            <a:r>
              <a:t>REAL-WORLD EXAMPLE:</a:t>
            </a:r>
          </a:p>
          <a:p>
            <a:r>
              <a:t>   This exact workflow saved a team from breaking auth in production. Plan caught missing error handling in step 4.</a:t>
            </a:r>
          </a:p>
          <a:p/>
          <a:p>
            <a:r>
              <a:t>DEMO:</a:t>
            </a:r>
          </a:p>
          <a:p>
            <a:r>
              <a:t>   1) Start Claude with /thinking high. 2) Enable plan mode (if not default). 3) Request complex refactor: 'Refactor authentication system to use JWT instead of sessions across all 5 files'. 4) Show Claude researching (using @plan subagent). 5) Show plan output with all steps. 6) Review plan together, point out details. 7) Approve plan, watch execution. 8) Emphasize: Preview prevented mistakes.</a:t>
            </a:r>
          </a:p>
          <a:p/>
          <a:p>
            <a:r>
              <a:t>TRANSITION:</a:t>
            </a:r>
          </a:p>
          <a:p>
            <a:r>
              <a:t>   Time for Lab 1 - you'll build custom commands and hooks</a:t>
            </a:r>
          </a:p>
        </p:txBody>
      </p:sp>
      <p:sp>
        <p:nvSpPr>
          <p:cNvPr id="4" name="Slide Number Placeholder 3"/>
          <p:cNvSpPr>
            <a:spLocks noGrp="1"/>
          </p:cNvSpPr>
          <p:nvPr>
            <p:ph type="sldNum" idx="5" sz="quarter"/>
          </p:nvPr>
        </p:nvSpPr>
        <p:spPr/>
      </p:sp>
    </p:spTree>
  </p:cSld>
  <p:clrMapOvr>
    <a:masterClrMapping/>
  </p:clrMapOvr>
</p:notes>
</file>

<file path=ppt/notesSlides/notesSlide3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a:t>
            </a:r>
          </a:p>
          <a:p/>
          <a:p>
            <a:r>
              <a:t>KEY POINTS:</a:t>
            </a:r>
          </a:p>
          <a:p>
            <a:r>
              <a:t>   * Lab guide has step-by-step instructions</a:t>
            </a:r>
          </a:p>
          <a:p>
            <a:r>
              <a:t>   * Start with commands (easier), then hooks</a:t>
            </a:r>
          </a:p>
          <a:p>
            <a:r>
              <a:t>   * Test thoroughly before moving to next exercise</a:t>
            </a:r>
          </a:p>
          <a:p>
            <a:r>
              <a:t>   * Validation checkpoints ensure you're on track</a:t>
            </a:r>
          </a:p>
          <a:p>
            <a:r>
              <a:t>   * Deliverables can be used in real projects Monday</a:t>
            </a:r>
          </a:p>
          <a:p/>
          <a:p>
            <a:r>
              <a:t>TRANSITION:</a:t>
            </a:r>
          </a:p>
          <a:p>
            <a:r>
              <a:t>   Lab materials are in your repo - let's begin</a:t>
            </a:r>
          </a:p>
        </p:txBody>
      </p:sp>
      <p:sp>
        <p:nvSpPr>
          <p:cNvPr id="4" name="Slide Number Placeholder 3"/>
          <p:cNvSpPr>
            <a:spLocks noGrp="1"/>
          </p:cNvSpPr>
          <p:nvPr>
            <p:ph type="sldNum" idx="5" sz="quarter"/>
          </p:nvPr>
        </p:nvSpPr>
        <p:spPr/>
      </p:sp>
    </p:spTree>
  </p:cSld>
  <p:clrMapOvr>
    <a:masterClrMapping/>
  </p:clrMapOvr>
</p:notes>
</file>

<file path=ppt/notesSlides/notesSlide3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OPEN WITH:</a:t>
            </a:r>
          </a:p>
          <a:p>
            <a:r>
              <a:t>   Yesterday we covered CLAUDE.md basics. Today: Advanced patterns for team collaboration and skill configuration.</a:t>
            </a:r>
          </a:p>
          <a:p/>
          <a:p>
            <a:r>
              <a:t>KEY POINTS:</a:t>
            </a:r>
          </a:p>
          <a:p>
            <a:r>
              <a:t>   * Skills are specialized capabilities Claude Code provides</a:t>
            </a:r>
          </a:p>
          <a:p>
            <a:r>
              <a:t>   * Built-in skills: commit (git commits), pr (pull requests), review (code review)</a:t>
            </a:r>
          </a:p>
          <a:p>
            <a:r>
              <a:t>   * Skills can be enabled/disabled per project</a:t>
            </a:r>
          </a:p>
          <a:p>
            <a:r>
              <a:t>   * Skills configured via CLAUDE.md</a:t>
            </a:r>
          </a:p>
          <a:p>
            <a:r>
              <a:t>   * Custom skills are possible (advanced, check docs)</a:t>
            </a:r>
          </a:p>
          <a:p/>
          <a:p>
            <a:r>
              <a:t>REAL-WORLD EXAMPLE:</a:t>
            </a:r>
          </a:p>
          <a:p>
            <a:r>
              <a:t>   Enable 'commit' skill in CLAUDE.md. Claude automatically generates conventional commit messages when you ask to commit changes.</a:t>
            </a:r>
          </a:p>
          <a:p/>
          <a:p>
            <a:r>
              <a:t>TRANSITION:</a:t>
            </a:r>
          </a:p>
          <a:p>
            <a:r>
              <a:t>   Configuring skills in CLAUDE.md</a:t>
            </a:r>
          </a:p>
        </p:txBody>
      </p:sp>
      <p:sp>
        <p:nvSpPr>
          <p:cNvPr id="4" name="Slide Number Placeholder 3"/>
          <p:cNvSpPr>
            <a:spLocks noGrp="1"/>
          </p:cNvSpPr>
          <p:nvPr>
            <p:ph type="sldNum" idx="5" sz="quarter"/>
          </p:nvPr>
        </p:nvSpPr>
        <p:spPr/>
      </p:sp>
    </p:spTree>
  </p:cSld>
  <p:clrMapOvr>
    <a:masterClrMapping/>
  </p:clrMapOvr>
</p:notes>
</file>

<file path=ppt/notesSlides/notesSlide3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CLAUDE.md is where you configure skills for project</a:t>
            </a:r>
          </a:p>
          <a:p>
            <a:r>
              <a:t>   * List skills to enable in Skills Configuration section</a:t>
            </a:r>
          </a:p>
          <a:p>
            <a:r>
              <a:t>   * Each skill can have custom settings</a:t>
            </a:r>
          </a:p>
          <a:p>
            <a:r>
              <a:t>   * Settings adapt skill behavior to your workflow</a:t>
            </a:r>
          </a:p>
          <a:p>
            <a:r>
              <a:t>   * Example: commit skill follows your commit conventions</a:t>
            </a:r>
          </a:p>
          <a:p>
            <a:r>
              <a:t>   * Team shares CLAUDE.md via git</a:t>
            </a:r>
          </a:p>
          <a:p/>
          <a:p>
            <a:r>
              <a:t>REAL-WORLD EXAMPLE:</a:t>
            </a:r>
          </a:p>
          <a:p>
            <a:r>
              <a:t>   Team uses Conventional Commits with Jira tickets. Configure commit skill to include ticket number from branch name automatically. Saves time, ensures consistency.</a:t>
            </a:r>
          </a:p>
          <a:p/>
          <a:p>
            <a:r>
              <a:t>TRANSITION:</a:t>
            </a:r>
          </a:p>
          <a:p>
            <a:r>
              <a:t>   Advanced CLAUDE.md patterns for teams</a:t>
            </a:r>
          </a:p>
        </p:txBody>
      </p:sp>
      <p:sp>
        <p:nvSpPr>
          <p:cNvPr id="4" name="Slide Number Placeholder 3"/>
          <p:cNvSpPr>
            <a:spLocks noGrp="1"/>
          </p:cNvSpPr>
          <p:nvPr>
            <p:ph type="sldNum" idx="5" sz="quarter"/>
          </p:nvPr>
        </p:nvSpPr>
        <p:spPr/>
      </p:sp>
    </p:spTree>
  </p:cSld>
  <p:clrMapOvr>
    <a:masterClrMapping/>
  </p:clrMapOvr>
</p:notes>
</file>

<file path=ppt/notesSlides/notesSlide3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CLAUDE.md can be sophisticated team configuration</a:t>
            </a:r>
          </a:p>
          <a:p>
            <a:r>
              <a:t>   * Multi-repo: Symlink to shared CLAUDE.md + local additions</a:t>
            </a:r>
          </a:p>
          <a:p>
            <a:r>
              <a:t>   * Style guides codify team preferences (async/await, error handling)</a:t>
            </a:r>
          </a:p>
          <a:p>
            <a:r>
              <a:t>   * Security: List sensitive patterns, off-limits directories</a:t>
            </a:r>
          </a:p>
          <a:p>
            <a:r>
              <a:t>   * Tool preferences guide Claude's choices</a:t>
            </a:r>
          </a:p>
          <a:p>
            <a:r>
              <a:t>   * These patterns scale from 1 dev to 100-person teams</a:t>
            </a:r>
          </a:p>
          <a:p/>
          <a:p>
            <a:r>
              <a:t>REAL-WORLD EXAMPLE:</a:t>
            </a:r>
          </a:p>
          <a:p>
            <a:r>
              <a:t>   Organization has 50 repos. Shared CLAUDE-base.md defines company standards. Each repo symlinks it and adds project-specific context.</a:t>
            </a:r>
          </a:p>
          <a:p/>
          <a:p>
            <a:r>
              <a:t>TRANSITION:</a:t>
            </a:r>
          </a:p>
          <a:p>
            <a:r>
              <a:t>   Real examples you can adapt</a:t>
            </a:r>
          </a:p>
        </p:txBody>
      </p:sp>
      <p:sp>
        <p:nvSpPr>
          <p:cNvPr id="4" name="Slide Number Placeholder 3"/>
          <p:cNvSpPr>
            <a:spLocks noGrp="1"/>
          </p:cNvSpPr>
          <p:nvPr>
            <p:ph type="sldNum" idx="5" sz="quarter"/>
          </p:nvPr>
        </p:nvSpPr>
        <p:spPr/>
      </p:sp>
    </p:spTree>
  </p:cSld>
  <p:clrMapOvr>
    <a:masterClrMapping/>
  </p:clrMapOvr>
</p:notes>
</file>

<file path=ppt/notesSlides/notesSlide3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a:t>
            </a:r>
          </a:p>
          <a:p/>
          <a:p>
            <a:r>
              <a:t>OPEN WITH:</a:t>
            </a:r>
          </a:p>
          <a:p>
            <a:r>
              <a:t>   Perfect systems fail when they crash. Restart-ready systems survive reality. This principle from Nate B Jones' Second Brain methodology transforms how we build with AI.</a:t>
            </a:r>
          </a:p>
          <a:p/>
          <a:p>
            <a:r>
              <a:t>KEY POINTS:</a:t>
            </a:r>
          </a:p>
          <a:p>
            <a:r>
              <a:t>   * CLAUDE.md + memory files = every session picks up where you left off</a:t>
            </a:r>
          </a:p>
          <a:p>
            <a:r>
              <a:t>   * Document state, not just code - context persistence across restarts</a:t>
            </a:r>
          </a:p>
          <a:p>
            <a:r>
              <a:t>   * Kill your session mid-task, restart, Claude continues seamlessly</a:t>
            </a:r>
          </a:p>
          <a:p>
            <a:r>
              <a:t>   * Stop chasing perfection - build systems that resume gracefully</a:t>
            </a:r>
          </a:p>
          <a:p>
            <a:r>
              <a:t>   * Session death is not failure, it's opportunity to validate resilience</a:t>
            </a:r>
          </a:p>
          <a:p/>
          <a:p>
            <a:r>
              <a:t>ASK THE CLASS:</a:t>
            </a:r>
          </a:p>
          <a:p>
            <a:r>
              <a:t>   "How many times have you lost context when your dev environment crashed?"</a:t>
            </a:r>
          </a:p>
          <a:p>
            <a:r>
              <a:t>   [PAUSE for 30-60 seconds]</a:t>
            </a:r>
          </a:p>
          <a:p/>
          <a:p>
            <a:r>
              <a:t>REAL-WORLD EXAMPLE:</a:t>
            </a:r>
          </a:p>
          <a:p>
            <a:r>
              <a:t>   Developer working on multi-file refactor. Session crashes at step 3 of 10. CLAUDE.md has clear state documentation. New session reads it, asks 'I see we completed steps 1-3, should I continue with step 4?' Zero rework.</a:t>
            </a:r>
          </a:p>
          <a:p/>
          <a:p>
            <a:r>
              <a:t>DEMO:</a:t>
            </a:r>
          </a:p>
          <a:p>
            <a:r>
              <a:t>   Live demo: Start complex task, document state in CLAUDE.md, kill Claude mid-task (Ctrl+C), restart, show Claude picks up exactly where it left off by reading CLAUDE.md. Emphasize: This is the Nate B Jones 'capture everything' principle applied to AI development.</a:t>
            </a:r>
          </a:p>
          <a:p/>
          <a:p>
            <a:r>
              <a:t>TRANSITION:</a:t>
            </a:r>
          </a:p>
          <a:p>
            <a:r>
              <a:t>   This principle connects directly to Skills and CLAUDE.md configuration we just covered</a:t>
            </a:r>
          </a:p>
        </p:txBody>
      </p:sp>
      <p:sp>
        <p:nvSpPr>
          <p:cNvPr id="4" name="Slide Number Placeholder 3"/>
          <p:cNvSpPr>
            <a:spLocks noGrp="1"/>
          </p:cNvSpPr>
          <p:nvPr>
            <p:ph type="sldNum" idx="5" sz="quarter"/>
          </p:nvPr>
        </p:nvSpPr>
        <p:spPr/>
      </p:sp>
    </p:spTree>
  </p:cSld>
  <p:clrMapOvr>
    <a:masterClrMapping/>
  </p:clrMapOvr>
</p:notes>
</file>

<file path=ppt/notesSlides/notesSlide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OPEN WITH:</a:t>
            </a:r>
          </a:p>
          <a:p>
            <a:r>
              <a:t>   You know slash commands like /init and /commit - you can create your own!</a:t>
            </a:r>
          </a:p>
          <a:p/>
          <a:p>
            <a:r>
              <a:t>KEY POINTS:</a:t>
            </a:r>
          </a:p>
          <a:p>
            <a:r>
              <a:t>   * Custom commands are Markdown files that define new slash commands</a:t>
            </a:r>
          </a:p>
          <a:p>
            <a:r>
              <a:t>   * They're prompt templates with placeholders for arguments</a:t>
            </a:r>
          </a:p>
          <a:p>
            <a:r>
              <a:t>   * Perfect for repetitive tasks your team does daily</a:t>
            </a:r>
          </a:p>
          <a:p>
            <a:r>
              <a:t>   * Share via git so whole team benefits</a:t>
            </a:r>
          </a:p>
          <a:p>
            <a:r>
              <a:t>   * Examples: /api-doc, /test-this, /refactor, /pr-review</a:t>
            </a:r>
          </a:p>
          <a:p/>
          <a:p>
            <a:r>
              <a:t>REAL-WORLD EXAMPLE:</a:t>
            </a:r>
          </a:p>
          <a:p>
            <a:r>
              <a:t>   Your team writes API docs for every endpoint. Instead of explaining what you need each time, create /api-doc that generates comprehensive docs in your standard format.</a:t>
            </a:r>
          </a:p>
          <a:p/>
          <a:p>
            <a:r>
              <a:t>TRANSITION:</a:t>
            </a:r>
          </a:p>
          <a:p>
            <a:r>
              <a:t>   Let's see the structure</a:t>
            </a:r>
          </a:p>
        </p:txBody>
      </p:sp>
      <p:sp>
        <p:nvSpPr>
          <p:cNvPr id="4" name="Slide Number Placeholder 3"/>
          <p:cNvSpPr>
            <a:spLocks noGrp="1"/>
          </p:cNvSpPr>
          <p:nvPr>
            <p:ph type="sldNum" idx="5" sz="quarter"/>
          </p:nvPr>
        </p:nvSpPr>
        <p:spPr/>
      </p:sp>
    </p:spTree>
  </p:cSld>
  <p:clrMapOvr>
    <a:masterClrMapping/>
  </p:clrMapOvr>
</p:notes>
</file>

<file path=ppt/notesSlides/notesSlide4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Each tech stack has specific conventions</a:t>
            </a:r>
          </a:p>
          <a:p>
            <a:r>
              <a:t>   * CLAUDE.md codifies these so Claude follows them</a:t>
            </a:r>
          </a:p>
          <a:p>
            <a:r>
              <a:t>   * Python example: Type hints, pytest patterns, SQLAlchemy idioms</a:t>
            </a:r>
          </a:p>
          <a:p>
            <a:r>
              <a:t>   * TypeScript example: Hooks over classes, RTL patterns, bundle optimization</a:t>
            </a:r>
          </a:p>
          <a:p>
            <a:r>
              <a:t>   * New team members clone repo, get instant Claude configuration</a:t>
            </a:r>
          </a:p>
          <a:p>
            <a:r>
              <a:t>   * Consistency across team without manual prompting</a:t>
            </a:r>
          </a:p>
          <a:p/>
          <a:p>
            <a:r>
              <a:t>ASK THE CLASS:</a:t>
            </a:r>
          </a:p>
          <a:p>
            <a:r>
              <a:t>   "What conventions does YOUR team enforce that Claude should know?"</a:t>
            </a:r>
          </a:p>
          <a:p>
            <a:r>
              <a:t>   [PAUSE for 30-60 seconds]</a:t>
            </a:r>
          </a:p>
          <a:p/>
          <a:p>
            <a:r>
              <a:t>TRANSITION:</a:t>
            </a:r>
          </a:p>
          <a:p>
            <a:r>
              <a:t>   With Skills and CLAUDE.md mastered, next: MCP for external integrations</a:t>
            </a:r>
          </a:p>
        </p:txBody>
      </p:sp>
      <p:sp>
        <p:nvSpPr>
          <p:cNvPr id="4" name="Slide Number Placeholder 3"/>
          <p:cNvSpPr>
            <a:spLocks noGrp="1"/>
          </p:cNvSpPr>
          <p:nvPr>
            <p:ph type="sldNum" idx="5" sz="quarter"/>
          </p:nvPr>
        </p:nvSpPr>
        <p:spPr/>
      </p:sp>
    </p:spTree>
  </p:cSld>
  <p:clrMapOvr>
    <a:masterClrMapping/>
  </p:clrMapOvr>
</p:notes>
</file>

<file path=ppt/notesSlides/notesSlide4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OPEN WITH:</a:t>
            </a:r>
          </a:p>
          <a:p>
            <a:r>
              <a:t>   MCP is like USB for AI - a standard way to connect Claude to any tool, database, or API.</a:t>
            </a:r>
          </a:p>
          <a:p/>
          <a:p>
            <a:r>
              <a:t>KEY POINTS:</a:t>
            </a:r>
          </a:p>
          <a:p>
            <a:r>
              <a:t>   * MCP = Model Context Protocol</a:t>
            </a:r>
          </a:p>
          <a:p>
            <a:r>
              <a:t>   * Open standard from Anthropic</a:t>
            </a:r>
          </a:p>
          <a:p>
            <a:r>
              <a:t>   * Connects Claude to external systems</a:t>
            </a:r>
          </a:p>
          <a:p>
            <a:r>
              <a:t>   * Pre-built servers for common tools (GitHub, databases, Slack)</a:t>
            </a:r>
          </a:p>
          <a:p>
            <a:r>
              <a:t>   * You can build custom MCP servers for your systems</a:t>
            </a:r>
          </a:p>
          <a:p>
            <a:r>
              <a:t>   * Think: Plugin architecture for Claude Code</a:t>
            </a:r>
          </a:p>
          <a:p/>
          <a:p>
            <a:r>
              <a:t>REAL-WORLD EXAMPLE:</a:t>
            </a:r>
          </a:p>
          <a:p>
            <a:r>
              <a:t>   Install GitHub MCP server. Now Claude can list PRs, create issues, review code - all directly from chat.</a:t>
            </a:r>
          </a:p>
          <a:p/>
          <a:p>
            <a:r>
              <a:t>TRANSITION:</a:t>
            </a:r>
          </a:p>
          <a:p>
            <a:r>
              <a:t>   How MCP works under the hood</a:t>
            </a:r>
          </a:p>
        </p:txBody>
      </p:sp>
      <p:sp>
        <p:nvSpPr>
          <p:cNvPr id="4" name="Slide Number Placeholder 3"/>
          <p:cNvSpPr>
            <a:spLocks noGrp="1"/>
          </p:cNvSpPr>
          <p:nvPr>
            <p:ph type="sldNum" idx="5" sz="quarter"/>
          </p:nvPr>
        </p:nvSpPr>
        <p:spPr/>
      </p:sp>
    </p:spTree>
  </p:cSld>
  <p:clrMapOvr>
    <a:masterClrMapping/>
  </p:clrMapOvr>
</p:notes>
</file>

<file path=ppt/notesSlides/notesSlide4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a:t>
            </a:r>
          </a:p>
          <a:p/>
          <a:p>
            <a:r>
              <a:t>KEY POINTS:</a:t>
            </a:r>
          </a:p>
          <a:p>
            <a:r>
              <a:t>   * Client (Claude) requests capabilities via MCP</a:t>
            </a:r>
          </a:p>
          <a:p>
            <a:r>
              <a:t>   * Server exposes tools, resources, prompts</a:t>
            </a:r>
          </a:p>
          <a:p>
            <a:r>
              <a:t>   * Communication via JSON-RPC (standard protocol)</a:t>
            </a:r>
          </a:p>
          <a:p>
            <a:r>
              <a:t>   * Multiple servers can run simultaneously</a:t>
            </a:r>
          </a:p>
          <a:p>
            <a:r>
              <a:t>   * Servers are local processes, not cloud services</a:t>
            </a:r>
          </a:p>
          <a:p>
            <a:r>
              <a:t>   * You control what data Claude can access</a:t>
            </a:r>
          </a:p>
          <a:p/>
          <a:p>
            <a:r>
              <a:t>REAL-WORLD EXAMPLE:</a:t>
            </a:r>
          </a:p>
          <a:p>
            <a:r>
              <a:t>   You have 3 MCP servers running: GitHub (for repos), PostgreSQL (for database), Custom (for internal CRM). Claude can use all three in one conversation.</a:t>
            </a:r>
          </a:p>
          <a:p/>
          <a:p>
            <a:r>
              <a:t>TRANSITION:</a:t>
            </a:r>
          </a:p>
          <a:p>
            <a:r>
              <a:t>   MCP primitives: tools, resources, prompts</a:t>
            </a:r>
          </a:p>
        </p:txBody>
      </p:sp>
      <p:sp>
        <p:nvSpPr>
          <p:cNvPr id="4" name="Slide Number Placeholder 3"/>
          <p:cNvSpPr>
            <a:spLocks noGrp="1"/>
          </p:cNvSpPr>
          <p:nvPr>
            <p:ph type="sldNum" idx="5" sz="quarter"/>
          </p:nvPr>
        </p:nvSpPr>
        <p:spPr/>
      </p:sp>
    </p:spTree>
  </p:cSld>
  <p:clrMapOvr>
    <a:masterClrMapping/>
  </p:clrMapOvr>
</p:notes>
</file>

<file path=ppt/notesSlides/notesSlide4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Tools: Functions Claude calls (create_issue, search_code, send_email)</a:t>
            </a:r>
          </a:p>
          <a:p>
            <a:r>
              <a:t>   * Resources: Data Claude accesses (files, database schemas, API docs)</a:t>
            </a:r>
          </a:p>
          <a:p>
            <a:r>
              <a:t>   * Prompts: Task templates (analyze this PR, debug this error)</a:t>
            </a:r>
          </a:p>
          <a:p>
            <a:r>
              <a:t>   * Servers define which primitives they provide</a:t>
            </a:r>
          </a:p>
          <a:p>
            <a:r>
              <a:t>   * Claude discovers capabilities when server connects</a:t>
            </a:r>
          </a:p>
          <a:p/>
          <a:p>
            <a:r>
              <a:t>REAL-WORLD EXAMPLE:</a:t>
            </a:r>
          </a:p>
          <a:p>
            <a:r>
              <a:t>   GitHub MCP server provides: Tools (create_issue, create_pr), Resources (repo files, issues list), Prompts (review_pr template).</a:t>
            </a:r>
          </a:p>
          <a:p/>
          <a:p>
            <a:r>
              <a:t>TRANSITION:</a:t>
            </a:r>
          </a:p>
          <a:p>
            <a:r>
              <a:t>   Available MCP servers</a:t>
            </a:r>
          </a:p>
        </p:txBody>
      </p:sp>
      <p:sp>
        <p:nvSpPr>
          <p:cNvPr id="4" name="Slide Number Placeholder 3"/>
          <p:cNvSpPr>
            <a:spLocks noGrp="1"/>
          </p:cNvSpPr>
          <p:nvPr>
            <p:ph type="sldNum" idx="5" sz="quarter"/>
          </p:nvPr>
        </p:nvSpPr>
        <p:spPr/>
      </p:sp>
    </p:spTree>
  </p:cSld>
  <p:clrMapOvr>
    <a:masterClrMapping/>
  </p:clrMapOvr>
</p:notes>
</file>

<file path=ppt/notesSlides/notesSlide4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a:t>
            </a:r>
          </a:p>
          <a:p/>
          <a:p>
            <a:r>
              <a:t>OPEN WITH:</a:t>
            </a:r>
          </a:p>
          <a:p>
            <a:r>
              <a:t>   Nate B Jones discovered the hard way: Every field you add to a system is a promise to maintain it forever. Start with the absolute minimum.</a:t>
            </a:r>
          </a:p>
          <a:p/>
          <a:p>
            <a:r>
              <a:t>KEY POINTS:</a:t>
            </a:r>
          </a:p>
          <a:p>
            <a:r>
              <a:t>   * MCP schema design: Start with 3-4 fields maximum, add ONLY when pain demands</a:t>
            </a:r>
          </a:p>
          <a:p>
            <a:r>
              <a:t>   * Schema bloat kills systems - every field is technical debt</a:t>
            </a:r>
          </a:p>
          <a:p>
            <a:r>
              <a:t>   * Pain-driven design: If you're not hurting without it, don't add it</a:t>
            </a:r>
          </a:p>
          <a:p>
            <a:r>
              <a:t>   * Database design, API contracts, data models - minimize everywhere</a:t>
            </a:r>
          </a:p>
          <a:p>
            <a:r>
              <a:t>   * Resist the urge to build for hypothetical future needs</a:t>
            </a:r>
          </a:p>
          <a:p/>
          <a:p>
            <a:r>
              <a:t>ASK THE CLASS:</a:t>
            </a:r>
          </a:p>
          <a:p>
            <a:r>
              <a:t>   "What's a field you added to a schema that you've literally never used?"</a:t>
            </a:r>
          </a:p>
          <a:p>
            <a:r>
              <a:t>   [PAUSE for 30-60 seconds]</a:t>
            </a:r>
          </a:p>
          <a:p/>
          <a:p>
            <a:r>
              <a:t>REAL-WORLD EXAMPLE:</a:t>
            </a:r>
          </a:p>
          <a:p>
            <a:r>
              <a:t>   Team designs MCP tool for customer data. Initial spec: 15 fields. Apply this principle: Start with 4 (id, name, email, status). Build it. Use it for a week. Discover they actually need 'created_date' too. Add that ONE field. Final: 5 fields, not 15. Zero unused fields.</a:t>
            </a:r>
          </a:p>
          <a:p/>
          <a:p>
            <a:r>
              <a:t>DEMO:</a:t>
            </a:r>
          </a:p>
          <a:p>
            <a:r>
              <a:t>   Show two MCP schema examples side by side: 1) Over-engineered with 15 fields (predict everything), 2) Minimal with 4 fields (pain-driven). Build the minimal one in 5 minutes. Point out: The 15-field version would take 30 minutes and create maintenance burden. Reference Nate B Jones: 'Your future self will thank you for keeping it simple.'</a:t>
            </a:r>
          </a:p>
          <a:p/>
          <a:p>
            <a:r>
              <a:t>TRANSITION:</a:t>
            </a:r>
          </a:p>
          <a:p>
            <a:r>
              <a:t>   This minimal design philosophy applies to every MCP tool we build</a:t>
            </a:r>
          </a:p>
        </p:txBody>
      </p:sp>
      <p:sp>
        <p:nvSpPr>
          <p:cNvPr id="4" name="Slide Number Placeholder 3"/>
          <p:cNvSpPr>
            <a:spLocks noGrp="1"/>
          </p:cNvSpPr>
          <p:nvPr>
            <p:ph type="sldNum" idx="5" sz="quarter"/>
          </p:nvPr>
        </p:nvSpPr>
        <p:spPr/>
      </p:sp>
    </p:spTree>
  </p:cSld>
  <p:clrMapOvr>
    <a:masterClrMapping/>
  </p:clrMapOvr>
</p:notes>
</file>

<file path=ppt/notesSlides/notesSlide4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Dozens of pre-built MCP servers available</a:t>
            </a:r>
          </a:p>
          <a:p>
            <a:r>
              <a:t>   * GitHub server most popular for development</a:t>
            </a:r>
          </a:p>
          <a:p>
            <a:r>
              <a:t>   * Database servers enable data analysis</a:t>
            </a:r>
          </a:p>
          <a:p>
            <a:r>
              <a:t>   * Filesystem extends beyond project directory</a:t>
            </a:r>
          </a:p>
          <a:p>
            <a:r>
              <a:t>   * Communication tools (Slack) for notifications</a:t>
            </a:r>
          </a:p>
          <a:p>
            <a:r>
              <a:t>   * Custom servers for your proprietary systems</a:t>
            </a:r>
          </a:p>
          <a:p/>
          <a:p>
            <a:r>
              <a:t>REAL-WORLD EXAMPLE:</a:t>
            </a:r>
          </a:p>
          <a:p>
            <a:r>
              <a:t>   Team uses GitHub + PostgreSQL + Custom CRM server. Claude can: review code, query customer data, update CRM records - all in one conversation.</a:t>
            </a:r>
          </a:p>
          <a:p/>
          <a:p>
            <a:r>
              <a:t>TRANSITION:</a:t>
            </a:r>
          </a:p>
          <a:p>
            <a:r>
              <a:t>   How to install MCP servers</a:t>
            </a:r>
          </a:p>
        </p:txBody>
      </p:sp>
      <p:sp>
        <p:nvSpPr>
          <p:cNvPr id="4" name="Slide Number Placeholder 3"/>
          <p:cNvSpPr>
            <a:spLocks noGrp="1"/>
          </p:cNvSpPr>
          <p:nvPr>
            <p:ph type="sldNum" idx="5" sz="quarter"/>
          </p:nvPr>
        </p:nvSpPr>
        <p:spPr/>
      </p:sp>
    </p:spTree>
  </p:cSld>
  <p:clrMapOvr>
    <a:masterClrMapping/>
  </p:clrMapOvr>
</p:notes>
</file>

<file path=ppt/notesSlides/notesSlide4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a:t>
            </a:r>
          </a:p>
          <a:p/>
          <a:p>
            <a:r>
              <a:t>KEY POINTS:</a:t>
            </a:r>
          </a:p>
          <a:p>
            <a:r>
              <a:t>   * Most MCP servers distributed via npm</a:t>
            </a:r>
          </a:p>
          <a:p>
            <a:r>
              <a:t>   * Install globally or per-project</a:t>
            </a:r>
          </a:p>
          <a:p>
            <a:r>
              <a:t>   * Configure in Claude config file (or CLAUDE.md)</a:t>
            </a:r>
          </a:p>
          <a:p>
            <a:r>
              <a:t>   * Provide credentials via env vars</a:t>
            </a:r>
          </a:p>
          <a:p>
            <a:r>
              <a:t>   * Restart Claude to load servers</a:t>
            </a:r>
          </a:p>
          <a:p>
            <a:r>
              <a:t>   * Servers auto-start when Claude launches</a:t>
            </a:r>
          </a:p>
          <a:p/>
          <a:p>
            <a:r>
              <a:t>REAL-WORLD EXAMPLE:</a:t>
            </a:r>
          </a:p>
          <a:p>
            <a:r>
              <a:t>   Install GitHub server once, works for all projects. Claude can now list your PRs, create issues, search code across all repos you have access to.</a:t>
            </a:r>
          </a:p>
          <a:p/>
          <a:p>
            <a:r>
              <a:t>TRANSITION:</a:t>
            </a:r>
          </a:p>
          <a:p>
            <a:r>
              <a:t>   Security considerations for MCP</a:t>
            </a:r>
          </a:p>
        </p:txBody>
      </p:sp>
      <p:sp>
        <p:nvSpPr>
          <p:cNvPr id="4" name="Slide Number Placeholder 3"/>
          <p:cNvSpPr>
            <a:spLocks noGrp="1"/>
          </p:cNvSpPr>
          <p:nvPr>
            <p:ph type="sldNum" idx="5" sz="quarter"/>
          </p:nvPr>
        </p:nvSpPr>
        <p:spPr/>
      </p:sp>
    </p:spTree>
  </p:cSld>
  <p:clrMapOvr>
    <a:masterClrMapping/>
  </p:clrMapOvr>
</p:notes>
</file>

<file path=ppt/notesSlides/notesSlide4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Local execution = you control security posture</a:t>
            </a:r>
          </a:p>
          <a:p>
            <a:r>
              <a:t>   * Don't give database WRITE access unless necessary</a:t>
            </a:r>
          </a:p>
          <a:p>
            <a:r>
              <a:t>   * Read-only GitHub token for most development work</a:t>
            </a:r>
          </a:p>
          <a:p>
            <a:r>
              <a:t>   * Combine with hooks for audit trail</a:t>
            </a:r>
          </a:p>
          <a:p>
            <a:r>
              <a:t>   * Review MCP server source (most are &lt;500 lines)</a:t>
            </a:r>
          </a:p>
          <a:p>
            <a:r>
              <a:t>   * Teams should approve servers before deployment</a:t>
            </a:r>
          </a:p>
          <a:p>
            <a:r>
              <a:t>   * Never commit tokens to git</a:t>
            </a:r>
          </a:p>
          <a:p/>
          <a:p>
            <a:r>
              <a:t>REAL-WORLD EXAMPLE:</a:t>
            </a:r>
          </a:p>
          <a:p>
            <a:r>
              <a:t>   Database MCP server gets read-only credentials. Can query for analysis but cannot modify production data. Defense in depth.</a:t>
            </a:r>
          </a:p>
          <a:p/>
          <a:p>
            <a:r>
              <a:t>TRANSITION:</a:t>
            </a:r>
          </a:p>
          <a:p>
            <a:r>
              <a:t>   Demo: GitHub MCP in action</a:t>
            </a:r>
          </a:p>
        </p:txBody>
      </p:sp>
      <p:sp>
        <p:nvSpPr>
          <p:cNvPr id="4" name="Slide Number Placeholder 3"/>
          <p:cNvSpPr>
            <a:spLocks noGrp="1"/>
          </p:cNvSpPr>
          <p:nvPr>
            <p:ph type="sldNum" idx="5" sz="quarter"/>
          </p:nvPr>
        </p:nvSpPr>
        <p:spPr/>
      </p:sp>
    </p:spTree>
  </p:cSld>
  <p:clrMapOvr>
    <a:masterClrMapping/>
  </p:clrMapOvr>
</p:notes>
</file>

<file path=ppt/notesSlides/notesSlide4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8 min</a:t>
            </a:r>
          </a:p>
          <a:p/>
          <a:p>
            <a:r>
              <a:t>KEY POINTS:</a:t>
            </a:r>
          </a:p>
          <a:p>
            <a:r>
              <a:t>   * GitHub MCP connects Claude to your repos</a:t>
            </a:r>
          </a:p>
          <a:p>
            <a:r>
              <a:t>   * List PRs, issues, commits via natural language</a:t>
            </a:r>
          </a:p>
          <a:p>
            <a:r>
              <a:t>   * Create issues and PRs from Claude chat</a:t>
            </a:r>
          </a:p>
          <a:p>
            <a:r>
              <a:t>   * Search code across all your repositories</a:t>
            </a:r>
          </a:p>
          <a:p>
            <a:r>
              <a:t>   * Combines with Claude Code for seamless workflow</a:t>
            </a:r>
          </a:p>
          <a:p>
            <a:r>
              <a:t>   * No context switching to GitHub web UI</a:t>
            </a:r>
          </a:p>
          <a:p/>
          <a:p>
            <a:r>
              <a:t>REAL-WORLD EXAMPLE:</a:t>
            </a:r>
          </a:p>
          <a:p>
            <a:r>
              <a:t>   During code review, Claude finds security issue. Immediately creates GitHub issue with details, assigns to security team. 30 seconds instead of 3 minutes of UI clicking.</a:t>
            </a:r>
          </a:p>
          <a:p/>
          <a:p>
            <a:r>
              <a:t>DEMO:</a:t>
            </a:r>
          </a:p>
          <a:p>
            <a:r>
              <a:t>   1) Show GitHub MCP server config in settings. 2) Start Claude Code. 3) Ask: 'List my open PRs across all repos'. 4) Ask: 'Create an issue in project X for the bug we just found'. 5) Ask: 'Show me recent commits on main branch'. 6) Emphasize: All of this via Claude chat, no switching to GitHub. 7) Show how it combines with code work: Find bug, create issue, all in one flow.</a:t>
            </a:r>
          </a:p>
          <a:p/>
          <a:p>
            <a:r>
              <a:t>TRANSITION:</a:t>
            </a:r>
          </a:p>
          <a:p>
            <a:r>
              <a:t>   Building custom MCP servers</a:t>
            </a:r>
          </a:p>
        </p:txBody>
      </p:sp>
      <p:sp>
        <p:nvSpPr>
          <p:cNvPr id="4" name="Slide Number Placeholder 3"/>
          <p:cNvSpPr>
            <a:spLocks noGrp="1"/>
          </p:cNvSpPr>
          <p:nvPr>
            <p:ph type="sldNum" idx="5" sz="quarter"/>
          </p:nvPr>
        </p:nvSpPr>
        <p:spPr/>
      </p:sp>
    </p:spTree>
  </p:cSld>
  <p:clrMapOvr>
    <a:masterClrMapping/>
  </p:clrMapOvr>
</p:notes>
</file>

<file path=ppt/notesSlides/notesSlide4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TypeScript and Python SDKs available</a:t>
            </a:r>
          </a:p>
          <a:p>
            <a:r>
              <a:t>   * Protocol is simple: JSON-RPC over stdio or HTTP</a:t>
            </a:r>
          </a:p>
          <a:p>
            <a:r>
              <a:t>   * Most MCP servers are &lt;500 lines of code</a:t>
            </a:r>
          </a:p>
          <a:p>
            <a:r>
              <a:t>   * Example: Build MCP for internal CRM, ticketing, monitoring</a:t>
            </a:r>
          </a:p>
          <a:p>
            <a:r>
              <a:t>   * Documentation at modelcontextprotocol.io</a:t>
            </a:r>
          </a:p>
          <a:p>
            <a:r>
              <a:t>   * Community examples on GitHub</a:t>
            </a:r>
          </a:p>
          <a:p/>
          <a:p>
            <a:r>
              <a:t>REAL-WORLD EXAMPLE:</a:t>
            </a:r>
          </a:p>
          <a:p>
            <a:r>
              <a:t>   Company builds MCP server for internal ticketing system. Developers can create tickets, check status, update priorities - all from Claude chat during development.</a:t>
            </a:r>
          </a:p>
          <a:p/>
          <a:p>
            <a:r>
              <a:t>TRANSITION:</a:t>
            </a:r>
          </a:p>
          <a:p>
            <a:r>
              <a:t>   Simple MCP server example</a:t>
            </a:r>
          </a:p>
        </p:txBody>
      </p:sp>
      <p:sp>
        <p:nvSpPr>
          <p:cNvPr id="4" name="Slide Number Placeholder 3"/>
          <p:cNvSpPr>
            <a:spLocks noGrp="1"/>
          </p:cNvSpPr>
          <p:nvPr>
            <p:ph type="sldNum" idx="5" sz="quarter"/>
          </p:nvPr>
        </p:nvSpPr>
        <p:spPr/>
      </p:sp>
    </p:spTree>
  </p:cSld>
  <p:clrMapOvr>
    <a:masterClrMapping/>
  </p:clrMapOvr>
</p:notes>
</file>

<file path=ppt/notesSlides/notesSlide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Commands go in .claude/commands/ directory</a:t>
            </a:r>
          </a:p>
          <a:p>
            <a:r>
              <a:t>   * File name becomes the command: api-doc.md → /api-doc</a:t>
            </a:r>
          </a:p>
          <a:p>
            <a:r>
              <a:t>   * Hyphenated names work best: test-this.md not test_this.md</a:t>
            </a:r>
          </a:p>
          <a:p>
            <a:r>
              <a:t>   * Commands appear in /help automatically</a:t>
            </a:r>
          </a:p>
          <a:p>
            <a:r>
              <a:t>   * Checked into git for team sharing</a:t>
            </a:r>
          </a:p>
          <a:p/>
          <a:p>
            <a:r>
              <a:t>REAL-WORLD EXAMPLE:</a:t>
            </a:r>
          </a:p>
          <a:p>
            <a:r>
              <a:t>   Create commands/ directory once, add files as team discovers repetitive patterns. After 2 weeks you'll have 5-10 commands saving hours daily.</a:t>
            </a:r>
          </a:p>
          <a:p/>
          <a:p>
            <a:r>
              <a:t>TRANSITION:</a:t>
            </a:r>
          </a:p>
          <a:p>
            <a:r>
              <a:t>   What goes inside a command file?</a:t>
            </a:r>
          </a:p>
        </p:txBody>
      </p:sp>
      <p:sp>
        <p:nvSpPr>
          <p:cNvPr id="4" name="Slide Number Placeholder 3"/>
          <p:cNvSpPr>
            <a:spLocks noGrp="1"/>
          </p:cNvSpPr>
          <p:nvPr>
            <p:ph type="sldNum" idx="5" sz="quarter"/>
          </p:nvPr>
        </p:nvSpPr>
        <p:spPr/>
      </p:sp>
    </p:spTree>
  </p:cSld>
  <p:clrMapOvr>
    <a:masterClrMapping/>
  </p:clrMapOvr>
</p:notes>
</file>

<file path=ppt/notesSlides/notesSlide5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a:t>
            </a:r>
          </a:p>
          <a:p/>
          <a:p>
            <a:r>
              <a:t>KEY POINTS:</a:t>
            </a:r>
          </a:p>
          <a:p>
            <a:r>
              <a:t>   * SDK handles protocol complexity</a:t>
            </a:r>
          </a:p>
          <a:p>
            <a:r>
              <a:t>   * You define tools and their logic</a:t>
            </a:r>
          </a:p>
          <a:p>
            <a:r>
              <a:t>   * tools/list: Advertise capabilities</a:t>
            </a:r>
          </a:p>
          <a:p>
            <a:r>
              <a:t>   * tools/call: Execute requested tool</a:t>
            </a:r>
          </a:p>
          <a:p>
            <a:r>
              <a:t>   * Input/output schemas define contracts</a:t>
            </a:r>
          </a:p>
          <a:p>
            <a:r>
              <a:t>   * Full example in MCP docs</a:t>
            </a:r>
          </a:p>
          <a:p/>
          <a:p>
            <a:r>
              <a:t>TRANSITION:</a:t>
            </a:r>
          </a:p>
          <a:p>
            <a:r>
              <a:t>   Break time - afternoon we'll do agent teams and production workflows</a:t>
            </a:r>
          </a:p>
        </p:txBody>
      </p:sp>
      <p:sp>
        <p:nvSpPr>
          <p:cNvPr id="4" name="Slide Number Placeholder 3"/>
          <p:cNvSpPr>
            <a:spLocks noGrp="1"/>
          </p:cNvSpPr>
          <p:nvPr>
            <p:ph type="sldNum" idx="5" sz="quarter"/>
          </p:nvPr>
        </p:nvSpPr>
        <p:spPr/>
      </p:sp>
    </p:spTree>
  </p:cSld>
  <p:clrMapOvr>
    <a:masterClrMapping/>
  </p:clrMapOvr>
</p:notes>
</file>

<file path=ppt/notesSlides/notesSlide5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Remember Day 1 when we talked about Claude Desktop App's autonomous features? This is that, but for developers.</a:t>
            </a:r>
          </a:p>
          <a:p/>
          <a:p>
            <a:r>
              <a:t>KEY POINTS:</a:t>
            </a:r>
          </a:p>
          <a:p>
            <a:r>
              <a:t>   * Cowork tab in Claude Desktop App</a:t>
            </a:r>
          </a:p>
          <a:p>
            <a:r>
              <a:t>   * Set goal, choose directory, select model, start</a:t>
            </a:r>
          </a:p>
          <a:p>
            <a:r>
              <a:t>   * Claude works autonomously while you do other things</a:t>
            </a:r>
          </a:p>
          <a:p>
            <a:r>
              <a:t>   * Check back when ready - progress saved</a:t>
            </a:r>
          </a:p>
          <a:p>
            <a:r>
              <a:t>   * Task presets: Optimize codebase, Find bugs, Generate tests</a:t>
            </a:r>
          </a:p>
          <a:p>
            <a:r>
              <a:t>   * Windows/Mac desktop app - in preview for Pro/Team users</a:t>
            </a:r>
          </a:p>
          <a:p/>
          <a:p>
            <a:r>
              <a:t>REAL-WORLD EXAMPLE:</a:t>
            </a:r>
          </a:p>
          <a:p>
            <a:r>
              <a:t>   Friday afternoon: Tell Cowork 'Audit entire codebase for security issues, generate report'. Go to meeting. Come back Monday, comprehensive security audit is done.</a:t>
            </a:r>
          </a:p>
          <a:p/>
          <a:p>
            <a:r>
              <a:t>TRANSITION:</a:t>
            </a:r>
          </a:p>
          <a:p>
            <a:r>
              <a:t>   When to use Cowork vs interactive Claude</a:t>
            </a:r>
          </a:p>
        </p:txBody>
      </p:sp>
      <p:sp>
        <p:nvSpPr>
          <p:cNvPr id="4" name="Slide Number Placeholder 3"/>
          <p:cNvSpPr>
            <a:spLocks noGrp="1"/>
          </p:cNvSpPr>
          <p:nvPr>
            <p:ph type="sldNum" idx="5" sz="quarter"/>
          </p:nvPr>
        </p:nvSpPr>
        <p:spPr/>
      </p:sp>
    </p:spTree>
  </p:cSld>
  <p:clrMapOvr>
    <a:masterClrMapping/>
  </p:clrMapOvr>
</p:notes>
</file>

<file path=ppt/notesSlides/notesSlide5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Interactive: You're actively collaborating (most work)</a:t>
            </a:r>
          </a:p>
          <a:p>
            <a:r>
              <a:t>   * Cowork: Delegate and forget (specific use cases)</a:t>
            </a:r>
          </a:p>
          <a:p>
            <a:r>
              <a:t>   * Decision: Would you block 2+ hours calendar time? → Cowork</a:t>
            </a:r>
          </a:p>
          <a:p>
            <a:r>
              <a:t>   * Quick task or learning? → Interactive</a:t>
            </a:r>
          </a:p>
          <a:p>
            <a:r>
              <a:t>   * Cowork perfect for: Security audits, test generation, documentation, dependency analysis</a:t>
            </a:r>
          </a:p>
          <a:p>
            <a:r>
              <a:t>   * Not for: Quick questions, pair programming, debugging</a:t>
            </a:r>
          </a:p>
          <a:p/>
          <a:p>
            <a:r>
              <a:t>ASK THE CLASS:</a:t>
            </a:r>
          </a:p>
          <a:p>
            <a:r>
              <a:t>   "What monthly task takes 2+ hours you'd delegate to Cowork?"</a:t>
            </a:r>
          </a:p>
          <a:p>
            <a:r>
              <a:t>   [PAUSE for 30-60 seconds]</a:t>
            </a:r>
          </a:p>
          <a:p/>
          <a:p>
            <a:r>
              <a:t>TRANSITION:</a:t>
            </a:r>
          </a:p>
          <a:p>
            <a:r>
              <a:t>   Task presets make Cowork easy to use</a:t>
            </a:r>
          </a:p>
        </p:txBody>
      </p:sp>
      <p:sp>
        <p:nvSpPr>
          <p:cNvPr id="4" name="Slide Number Placeholder 3"/>
          <p:cNvSpPr>
            <a:spLocks noGrp="1"/>
          </p:cNvSpPr>
          <p:nvPr>
            <p:ph type="sldNum" idx="5" sz="quarter"/>
          </p:nvPr>
        </p:nvSpPr>
        <p:spPr/>
      </p:sp>
    </p:spTree>
  </p:cSld>
  <p:clrMapOvr>
    <a:masterClrMapping/>
  </p:clrMapOvr>
</p:notes>
</file>

<file path=ppt/notesSlides/notesSlide5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KEY POINTS:</a:t>
            </a:r>
          </a:p>
          <a:p>
            <a:r>
              <a:t>   * Presets are one-click delegation</a:t>
            </a:r>
          </a:p>
          <a:p>
            <a:r>
              <a:t>   * Each preset is a comprehensive task template</a:t>
            </a:r>
          </a:p>
          <a:p>
            <a:r>
              <a:t>   * Customize detail level: Overview, MVP, Detailed spec</a:t>
            </a:r>
          </a:p>
          <a:p>
            <a:r>
              <a:t>   * Results saved, can review anytime</a:t>
            </a:r>
          </a:p>
          <a:p>
            <a:r>
              <a:t>   * These replace hours of manual work</a:t>
            </a:r>
          </a:p>
          <a:p>
            <a:r>
              <a:t>   * Custom presets for your team's recurring needs</a:t>
            </a:r>
          </a:p>
          <a:p/>
          <a:p>
            <a:r>
              <a:t>REAL-WORLD EXAMPLE:</a:t>
            </a:r>
          </a:p>
          <a:p>
            <a:r>
              <a:t>   Monthly security audit used to take 4 hours. Now: Click Security Audit preset Friday morning, review results Monday. Same thoroughness, 10× time savings.</a:t>
            </a:r>
          </a:p>
          <a:p/>
          <a:p>
            <a:r>
              <a:t>TRANSITION:</a:t>
            </a:r>
          </a:p>
          <a:p>
            <a:r>
              <a:t>   From solo autonomous work to team coordination: Agent Teams</a:t>
            </a:r>
          </a:p>
        </p:txBody>
      </p:sp>
      <p:sp>
        <p:nvSpPr>
          <p:cNvPr id="4" name="Slide Number Placeholder 3"/>
          <p:cNvSpPr>
            <a:spLocks noGrp="1"/>
          </p:cNvSpPr>
          <p:nvPr>
            <p:ph type="sldNum" idx="5" sz="quarter"/>
          </p:nvPr>
        </p:nvSpPr>
        <p:spPr/>
      </p:sp>
    </p:spTree>
  </p:cSld>
  <p:clrMapOvr>
    <a:masterClrMapping/>
  </p:clrMapOvr>
</p:notes>
</file>

<file path=ppt/notesSlides/notesSlide5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Hot off the press: Anthropic just shipped Agent Teams with Opus 4.6. This is the cutting edge of AI development.</a:t>
            </a:r>
          </a:p>
          <a:p/>
          <a:p>
            <a:r>
              <a:t>KEY POINTS:</a:t>
            </a:r>
          </a:p>
          <a:p>
            <a:r>
              <a:t>   * Agent Teams = multiple Claude Code instances coordinating</a:t>
            </a:r>
          </a:p>
          <a:p>
            <a:r>
              <a:t>   * One lead agent, multiple teammates working in parallel</a:t>
            </a:r>
          </a:p>
          <a:p>
            <a:r>
              <a:t>   * Shared task list + inter-agent messaging</a:t>
            </a:r>
          </a:p>
          <a:p>
            <a:r>
              <a:t>   * Teammates can communicate with EACH OTHER (not just lead)</a:t>
            </a:r>
          </a:p>
          <a:p>
            <a:r>
              <a:t>   * Real example: 16 agents built C compiler in 2000 sessions, $20k</a:t>
            </a:r>
          </a:p>
          <a:p>
            <a:r>
              <a:t>   * Built bootable Linux kernel compiler - this is production-ready</a:t>
            </a:r>
          </a:p>
          <a:p/>
          <a:p>
            <a:r>
              <a:t>REAL-WORLD EXAMPLE:</a:t>
            </a:r>
          </a:p>
          <a:p>
            <a:r>
              <a:t>   Cole Medin's team built complete C compiler for x86, ARM, RISC-V. Cost &lt;$20k, would have taken months of human dev time.</a:t>
            </a:r>
          </a:p>
          <a:p/>
          <a:p>
            <a:r>
              <a:t>TRANSITION:</a:t>
            </a:r>
          </a:p>
          <a:p>
            <a:r>
              <a:t>   How Agent Teams differ from what we've learned</a:t>
            </a:r>
          </a:p>
        </p:txBody>
      </p:sp>
      <p:sp>
        <p:nvSpPr>
          <p:cNvPr id="4" name="Slide Number Placeholder 3"/>
          <p:cNvSpPr>
            <a:spLocks noGrp="1"/>
          </p:cNvSpPr>
          <p:nvPr>
            <p:ph type="sldNum" idx="5" sz="quarter"/>
          </p:nvPr>
        </p:nvSpPr>
        <p:spPr/>
      </p:sp>
    </p:spTree>
  </p:cSld>
  <p:clrMapOvr>
    <a:masterClrMapping/>
  </p:clrMapOvr>
</p:notes>
</file>

<file path=ppt/notesSlides/notesSlide5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a:t>
            </a:r>
          </a:p>
          <a:p/>
          <a:p>
            <a:r>
              <a:t>KEY POINTS:</a:t>
            </a:r>
          </a:p>
          <a:p>
            <a:r>
              <a:t>   * Single session: 95% of work, fast, cheap</a:t>
            </a:r>
          </a:p>
          <a:p>
            <a:r>
              <a:t>   * Sub-agents: Research that feeds back, isolated context</a:t>
            </a:r>
          </a:p>
          <a:p>
            <a:r>
              <a:t>   * Agent Teams: Coordination needed, teammates discuss with each other</a:t>
            </a:r>
          </a:p>
          <a:p>
            <a:r>
              <a:t>   * Key difference: Sub-agents report to caller only, Agent Teams talk amongst themselves</a:t>
            </a:r>
          </a:p>
          <a:p>
            <a:r>
              <a:t>   * Token cost: Single &lt; Sub-agents &lt; Agent Teams</a:t>
            </a:r>
          </a:p>
          <a:p>
            <a:r>
              <a:t>   * Choose based on coordination needs, not task size</a:t>
            </a:r>
          </a:p>
          <a:p/>
          <a:p>
            <a:r>
              <a:t>REAL-WORLD EXAMPLE:</a:t>
            </a:r>
          </a:p>
          <a:p>
            <a:r>
              <a:t>   Sub-agent: 'Research auth implementation' → reports findings. Agent Team: Database agent defines schema, Backend agent uses it to build API, Frontend agent consumes API. They coordinate contracts.</a:t>
            </a:r>
          </a:p>
          <a:p/>
          <a:p>
            <a:r>
              <a:t>TRANSITION:</a:t>
            </a:r>
          </a:p>
          <a:p>
            <a:r>
              <a:t>   Setting up Agent Teams</a:t>
            </a:r>
          </a:p>
        </p:txBody>
      </p:sp>
      <p:sp>
        <p:nvSpPr>
          <p:cNvPr id="4" name="Slide Number Placeholder 3"/>
          <p:cNvSpPr>
            <a:spLocks noGrp="1"/>
          </p:cNvSpPr>
          <p:nvPr>
            <p:ph type="sldNum" idx="5" sz="quarter"/>
          </p:nvPr>
        </p:nvSpPr>
        <p:spPr/>
      </p:sp>
    </p:spTree>
  </p:cSld>
  <p:clrMapOvr>
    <a:masterClrMapping/>
  </p:clrMapOvr>
</p:notes>
</file>

<file path=ppt/notesSlides/notesSlide5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Experimental flag: CLAUDE_CODE_EXPERIMENTAL_AGENT_TEAMS=1</a:t>
            </a:r>
          </a:p>
          <a:p>
            <a:r>
              <a:t>   * Add to settings.json env section</a:t>
            </a:r>
          </a:p>
          <a:p>
            <a:r>
              <a:t>   * TMux required for split-pane view (see all agents at once)</a:t>
            </a:r>
          </a:p>
          <a:p>
            <a:r>
              <a:t>   * Without TMux: in-process mode (switch agents with Shift+Up/Down)</a:t>
            </a:r>
          </a:p>
          <a:p>
            <a:r>
              <a:t>   * Windows: Install WSL first, then TMux inside WSL</a:t>
            </a:r>
          </a:p>
          <a:p>
            <a:r>
              <a:t>   * One-time setup, works for all projects after</a:t>
            </a:r>
          </a:p>
          <a:p/>
          <a:p>
            <a:r>
              <a:t>DEMO:</a:t>
            </a:r>
          </a:p>
          <a:p>
            <a:r>
              <a:t>   Show settings.json with flag. Show TMux session with multiple agent panes.</a:t>
            </a:r>
          </a:p>
          <a:p/>
          <a:p>
            <a:r>
              <a:t>TRANSITION:</a:t>
            </a:r>
          </a:p>
          <a:p>
            <a:r>
              <a:t>   Creating agent teams with specific roles</a:t>
            </a:r>
          </a:p>
        </p:txBody>
      </p:sp>
      <p:sp>
        <p:nvSpPr>
          <p:cNvPr id="4" name="Slide Number Placeholder 3"/>
          <p:cNvSpPr>
            <a:spLocks noGrp="1"/>
          </p:cNvSpPr>
          <p:nvPr>
            <p:ph type="sldNum" idx="5" sz="quarter"/>
          </p:nvPr>
        </p:nvSpPr>
        <p:spPr/>
      </p:sp>
    </p:spTree>
  </p:cSld>
  <p:clrMapOvr>
    <a:masterClrMapping/>
  </p:clrMapOvr>
</p:notes>
</file>

<file path=ppt/notesSlides/notesSlide5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8 min</a:t>
            </a:r>
          </a:p>
          <a:p/>
          <a:p>
            <a:r>
              <a:t>KEY POINTS:</a:t>
            </a:r>
          </a:p>
          <a:p>
            <a:r>
              <a:t>   * Lead creates team with specific roles</a:t>
            </a:r>
          </a:p>
          <a:p>
            <a:r>
              <a:t>   * Each teammate has own context, works independently</a:t>
            </a:r>
          </a:p>
          <a:p>
            <a:r>
              <a:t>   * Teammates can message each other for coordination</a:t>
            </a:r>
          </a:p>
          <a:p>
            <a:r>
              <a:t>   * Parallel execution 3× faster than sequential reviews</a:t>
            </a:r>
          </a:p>
          <a:p>
            <a:r>
              <a:t>   * Lead synthesizes all findings into coherent report</a:t>
            </a:r>
          </a:p>
          <a:p>
            <a:r>
              <a:t>   * High token cost but massive time savings for complex work</a:t>
            </a:r>
          </a:p>
          <a:p/>
          <a:p>
            <a:r>
              <a:t>REAL-WORLD EXAMPLE:</a:t>
            </a:r>
          </a:p>
          <a:p>
            <a:r>
              <a:t>   PR review that would take 90 min sequentially (security, then performance, then tests) → done in 30 min parallel with agent team. Same thoroughness, 3× faster.</a:t>
            </a:r>
          </a:p>
          <a:p/>
          <a:p>
            <a:r>
              <a:t>DEMO:</a:t>
            </a:r>
          </a:p>
          <a:p>
            <a:r>
              <a:t>   1) Start Claude with Agent Teams enabled. 2) Request: 'Create agent team to review this PR. One security reviewer, one performance reviewer, one test coverage reviewer.' 3) Show split-pane mode with 3 teammates working in parallel. 4) Show agents messaging each other: 'Backend teammate, what's the API response format?' 5) Show lead agent synthesizing findings. 6) Emphasize: Parallel work 3× faster than sequential.</a:t>
            </a:r>
          </a:p>
          <a:p/>
          <a:p>
            <a:r>
              <a:t>TRANSITION:</a:t>
            </a:r>
          </a:p>
          <a:p>
            <a:r>
              <a:t>   When to use Agent Teams (decision framework)</a:t>
            </a:r>
          </a:p>
        </p:txBody>
      </p:sp>
      <p:sp>
        <p:nvSpPr>
          <p:cNvPr id="4" name="Slide Number Placeholder 3"/>
          <p:cNvSpPr>
            <a:spLocks noGrp="1"/>
          </p:cNvSpPr>
          <p:nvPr>
            <p:ph type="sldNum" idx="5" sz="quarter"/>
          </p:nvPr>
        </p:nvSpPr>
        <p:spPr/>
      </p:sp>
    </p:spTree>
  </p:cSld>
  <p:clrMapOvr>
    <a:masterClrMapping/>
  </p:clrMapOvr>
</p:notes>
</file>

<file path=ppt/notesSlides/notesSlide5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a:t>
            </a:r>
          </a:p>
          <a:p/>
          <a:p>
            <a:r>
              <a:t>KEY POINTS:</a:t>
            </a:r>
          </a:p>
          <a:p>
            <a:r>
              <a:t>   * Rule: Sub-agents for research, Agent Teams for implementation</a:t>
            </a:r>
          </a:p>
          <a:p>
            <a:r>
              <a:t>   * Agent Teams when agents need to discuss with EACH OTHER</a:t>
            </a:r>
          </a:p>
          <a:p>
            <a:r>
              <a:t>   * Cost: Agent Teams 2-4× more expensive (but 3× faster)</a:t>
            </a:r>
          </a:p>
          <a:p>
            <a:r>
              <a:t>   * Time-critical complex work → Agent Teams</a:t>
            </a:r>
          </a:p>
          <a:p>
            <a:r>
              <a:t>   * Cost-sensitive analysis → Sub-agents</a:t>
            </a:r>
          </a:p>
          <a:p>
            <a:r>
              <a:t>   * Don't use Agent Teams for simple tasks - coordination overhead exceeds benefit</a:t>
            </a:r>
          </a:p>
          <a:p/>
          <a:p>
            <a:r>
              <a:t>ASK THE CLASS:</a:t>
            </a:r>
          </a:p>
          <a:p>
            <a:r>
              <a:t>   "What project would benefit from agents coordinating on database, backend, and frontend layers?"</a:t>
            </a:r>
          </a:p>
          <a:p>
            <a:r>
              <a:t>   [PAUSE for 30-60 seconds]</a:t>
            </a:r>
          </a:p>
          <a:p/>
          <a:p>
            <a:r>
              <a:t>TRANSITION:</a:t>
            </a:r>
          </a:p>
          <a:p>
            <a:r>
              <a:t>   Best practices and common pitfalls</a:t>
            </a:r>
          </a:p>
        </p:txBody>
      </p:sp>
      <p:sp>
        <p:nvSpPr>
          <p:cNvPr id="4" name="Slide Number Placeholder 3"/>
          <p:cNvSpPr>
            <a:spLocks noGrp="1"/>
          </p:cNvSpPr>
          <p:nvPr>
            <p:ph type="sldNum" idx="5" sz="quarter"/>
          </p:nvPr>
        </p:nvSpPr>
        <p:spPr/>
      </p:sp>
    </p:spTree>
  </p:cSld>
  <p:clrMapOvr>
    <a:masterClrMapping/>
  </p:clrMapOvr>
</p:notes>
</file>

<file path=ppt/notesSlides/notesSlide5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a:t>
            </a:r>
          </a:p>
          <a:p/>
          <a:p>
            <a:r>
              <a:t>KEY POINTS:</a:t>
            </a:r>
          </a:p>
          <a:p>
            <a:r>
              <a:t>   * Specificity matters: Vague roles lead to confusion</a:t>
            </a:r>
          </a:p>
          <a:p>
            <a:r>
              <a:t>   * Contract-first prevents rework (covered next slide)</a:t>
            </a:r>
          </a:p>
          <a:p>
            <a:r>
              <a:t>   * TMux essential for monitoring parallel work</a:t>
            </a:r>
          </a:p>
          <a:p>
            <a:r>
              <a:t>   * Agents can work on wrong assumptions if not guided</a:t>
            </a:r>
          </a:p>
          <a:p>
            <a:r>
              <a:t>   * High token cost justifies results but needs budgeting</a:t>
            </a:r>
          </a:p>
          <a:p>
            <a:r>
              <a:t>   * Learn with small teams before 10+ agent projects</a:t>
            </a:r>
          </a:p>
          <a:p/>
          <a:p>
            <a:r>
              <a:t>REAL-WORLD EXAMPLE:</a:t>
            </a:r>
          </a:p>
          <a:p>
            <a:r>
              <a:t>   First attempt: All agents start at once. Backend uses wrong database schema, has to redo work. Second attempt: Database first, defines contract, THEN backend. No rework.</a:t>
            </a:r>
          </a:p>
          <a:p/>
          <a:p>
            <a:r>
              <a:t>TRANSITION:</a:t>
            </a:r>
          </a:p>
          <a:p>
            <a:r>
              <a:t>   Contract-first spawning pattern</a:t>
            </a:r>
          </a:p>
        </p:txBody>
      </p:sp>
      <p:sp>
        <p:nvSpPr>
          <p:cNvPr id="4" name="Slide Number Placeholder 3"/>
          <p:cNvSpPr>
            <a:spLocks noGrp="1"/>
          </p:cNvSpPr>
          <p:nvPr>
            <p:ph type="sldNum" idx="5" sz="quarter"/>
          </p:nvPr>
        </p:nvSpPr>
        <p:spPr/>
      </p:sp>
    </p:spTree>
  </p:cSld>
  <p:clrMapOvr>
    <a:masterClrMapping/>
  </p:clrMapOvr>
</p:notes>
</file>

<file path=ppt/notesSlides/notesSlide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a:t>
            </a:r>
          </a:p>
          <a:p/>
          <a:p>
            <a:r>
              <a:t>KEY POINTS:</a:t>
            </a:r>
          </a:p>
          <a:p>
            <a:r>
              <a:t>   * YAML frontmatter with description (shown in /help)</a:t>
            </a:r>
          </a:p>
          <a:p>
            <a:r>
              <a:t>   * $ARGUMENTS placeholder gets replaced with what user types</a:t>
            </a:r>
          </a:p>
          <a:p>
            <a:r>
              <a:t>   * Rest is the prompt Claude receives</a:t>
            </a:r>
          </a:p>
          <a:p>
            <a:r>
              <a:t>   * Be specific about format and sections wanted</a:t>
            </a:r>
          </a:p>
          <a:p>
            <a:r>
              <a:t>   * The more detail in template, better the output</a:t>
            </a:r>
          </a:p>
          <a:p/>
          <a:p>
            <a:r>
              <a:t>REAL-WORLD EXAMPLE:</a:t>
            </a:r>
          </a:p>
          <a:p>
            <a:r>
              <a:t>   Team uses /api-doc daily for new endpoints. Standard sections ensure consistency. New developers get proper docs from day 1.</a:t>
            </a:r>
          </a:p>
          <a:p/>
          <a:p>
            <a:r>
              <a:t>TRANSITION:</a:t>
            </a:r>
          </a:p>
          <a:p>
            <a:r>
              <a:t>   Let's look at parameterized commands</a:t>
            </a:r>
          </a:p>
        </p:txBody>
      </p:sp>
      <p:sp>
        <p:nvSpPr>
          <p:cNvPr id="4" name="Slide Number Placeholder 3"/>
          <p:cNvSpPr>
            <a:spLocks noGrp="1"/>
          </p:cNvSpPr>
          <p:nvPr>
            <p:ph type="sldNum" idx="5" sz="quarter"/>
          </p:nvPr>
        </p:nvSpPr>
        <p:spPr/>
      </p:sp>
    </p:spTree>
  </p:cSld>
  <p:clrMapOvr>
    <a:masterClrMapping/>
  </p:clrMapOvr>
</p:notes>
</file>

<file path=ppt/notesSlides/notesSlide6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6 min</a:t>
            </a:r>
          </a:p>
          <a:p/>
          <a:p>
            <a:r>
              <a:t>KEY POINTS:</a:t>
            </a:r>
          </a:p>
          <a:p>
            <a:r>
              <a:t>   * Problem: Full parallelism causes mismatches</a:t>
            </a:r>
          </a:p>
          <a:p>
            <a:r>
              <a:t>   * Solution: Sequential contracts, then parallel work</a:t>
            </a:r>
          </a:p>
          <a:p>
            <a:r>
              <a:t>   * Each upstream agent defines interface first</a:t>
            </a:r>
          </a:p>
          <a:p>
            <a:r>
              <a:t>   * Downstream agents use correct contract from start</a:t>
            </a:r>
          </a:p>
          <a:p>
            <a:r>
              <a:t>   * After contracts defined, true parallelism begins</a:t>
            </a:r>
          </a:p>
          <a:p>
            <a:r>
              <a:t>   * Custom skills can automate this pattern</a:t>
            </a:r>
          </a:p>
          <a:p/>
          <a:p>
            <a:r>
              <a:t>REAL-WORLD EXAMPLE:</a:t>
            </a:r>
          </a:p>
          <a:p>
            <a:r>
              <a:t>   Payment system: Database defines schema (contract). Backend builds API using schema (contract). Frontend consumes API. No rework because contracts were clear.</a:t>
            </a:r>
          </a:p>
          <a:p/>
          <a:p>
            <a:r>
              <a:t>TRANSITION:</a:t>
            </a:r>
          </a:p>
          <a:p>
            <a:r>
              <a:t>   Lab 2 will let you practice these patterns</a:t>
            </a:r>
          </a:p>
        </p:txBody>
      </p:sp>
      <p:sp>
        <p:nvSpPr>
          <p:cNvPr id="4" name="Slide Number Placeholder 3"/>
          <p:cNvSpPr>
            <a:spLocks noGrp="1"/>
          </p:cNvSpPr>
          <p:nvPr>
            <p:ph type="sldNum" idx="5" sz="quarter"/>
          </p:nvPr>
        </p:nvSpPr>
        <p:spPr/>
      </p:sp>
    </p:spTree>
  </p:cSld>
  <p:clrMapOvr>
    <a:masterClrMapping/>
  </p:clrMapOvr>
</p:notes>
</file>

<file path=ppt/notesSlides/notesSlide6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a:t>
            </a:r>
          </a:p>
          <a:p/>
          <a:p>
            <a:r>
              <a:t>OPEN WITH:</a:t>
            </a:r>
          </a:p>
          <a:p>
            <a:r>
              <a:t>   Nate B Jones teaches: Don't design the whole system upfront. Build the simplest thing that works, then bolt on features as needed. This is modular composition.</a:t>
            </a:r>
          </a:p>
          <a:p/>
          <a:p>
            <a:r>
              <a:t>KEY POINTS:</a:t>
            </a:r>
          </a:p>
          <a:p>
            <a:r>
              <a:t>   * Core loop first: Get one thing working end-to-end</a:t>
            </a:r>
          </a:p>
          <a:p>
            <a:r>
              <a:t>   * Then attach: logging hook, test subagent, MCP tool - one at a time</a:t>
            </a:r>
          </a:p>
          <a:p>
            <a:r>
              <a:t>   * Each module is independent, can be added/removed without breaking core</a:t>
            </a:r>
          </a:p>
          <a:p>
            <a:r>
              <a:t>   * Contract-first spawning is this principle in action for agent teams</a:t>
            </a:r>
          </a:p>
          <a:p>
            <a:r>
              <a:t>   * Stop trying to architect everything - build, attach, iterate</a:t>
            </a:r>
          </a:p>
          <a:p/>
          <a:p>
            <a:r>
              <a:t>ASK THE CLASS:</a:t>
            </a:r>
          </a:p>
          <a:p>
            <a:r>
              <a:t>   "How often do you build features you end up not needing?"</a:t>
            </a:r>
          </a:p>
          <a:p>
            <a:r>
              <a:t>   [PAUSE for 30-60 seconds]</a:t>
            </a:r>
          </a:p>
          <a:p/>
          <a:p>
            <a:r>
              <a:t>REAL-WORLD EXAMPLE:</a:t>
            </a:r>
          </a:p>
          <a:p>
            <a:r>
              <a:t>   Building API endpoint: 1) Core: Basic POST handler that returns 200. Works. 2) Attach logging hook. Test. 3) Attach validation subagent. Test. 4) Attach MCP database tool. Test. Each step is verified working before adding next module. Result: Composable, testable, maintainable.</a:t>
            </a:r>
          </a:p>
          <a:p/>
          <a:p>
            <a:r>
              <a:t>DEMO:</a:t>
            </a:r>
          </a:p>
          <a:p>
            <a:r>
              <a:t>   Live build: Start with absolute minimal API endpoint (10 lines, returns 'hello'). Show it works. Then attach logging hook - still works. Then attach validation - still works. Then attach database MCP tool - still works. Each addition is a module, not a rewrite. Emphasize Nate B Jones insight: 'Composability beats complexity.'</a:t>
            </a:r>
          </a:p>
          <a:p/>
          <a:p>
            <a:r>
              <a:t>TRANSITION:</a:t>
            </a:r>
          </a:p>
          <a:p>
            <a:r>
              <a:t>   This modular approach perfectly complements the contract-first spawning pattern we just learned</a:t>
            </a:r>
          </a:p>
        </p:txBody>
      </p:sp>
      <p:sp>
        <p:nvSpPr>
          <p:cNvPr id="4" name="Slide Number Placeholder 3"/>
          <p:cNvSpPr>
            <a:spLocks noGrp="1"/>
          </p:cNvSpPr>
          <p:nvPr>
            <p:ph type="sldNum" idx="5" sz="quarter"/>
          </p:nvPr>
        </p:nvSpPr>
        <p:spPr/>
      </p:sp>
    </p:spTree>
  </p:cSld>
  <p:clrMapOvr>
    <a:masterClrMapping/>
  </p:clrMapOvr>
</p:notes>
</file>

<file path=ppt/notesSlides/notesSlide6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a:t>
            </a:r>
          </a:p>
          <a:p/>
          <a:p>
            <a:r>
              <a:t>KEY POINTS:</a:t>
            </a:r>
          </a:p>
          <a:p>
            <a:r>
              <a:t>   * Lab covers MCP installation and custom server basics</a:t>
            </a:r>
          </a:p>
          <a:p>
            <a:r>
              <a:t>   * Multi-subagent exercise shows orchestration patterns</a:t>
            </a:r>
          </a:p>
          <a:p>
            <a:r>
              <a:t>   * Agent Teams optional (experimental feature, setup required)</a:t>
            </a:r>
          </a:p>
          <a:p>
            <a:r>
              <a:t>   * Step-by-step instructions in lab guide</a:t>
            </a:r>
          </a:p>
          <a:p>
            <a:r>
              <a:t>   * Deliverables are production-ready patterns</a:t>
            </a:r>
          </a:p>
          <a:p/>
          <a:p>
            <a:r>
              <a:t>TRANSITION:</a:t>
            </a:r>
          </a:p>
          <a:p>
            <a:r>
              <a:t>   Lab materials in your repo - let's begin</a:t>
            </a:r>
          </a:p>
        </p:txBody>
      </p:sp>
      <p:sp>
        <p:nvSpPr>
          <p:cNvPr id="4" name="Slide Number Placeholder 3"/>
          <p:cNvSpPr>
            <a:spLocks noGrp="1"/>
          </p:cNvSpPr>
          <p:nvPr>
            <p:ph type="sldNum" idx="5" sz="quarter"/>
          </p:nvPr>
        </p:nvSpPr>
        <p:spPr/>
      </p:sp>
    </p:spTree>
  </p:cSld>
  <p:clrMapOvr>
    <a:masterClrMapping/>
  </p:clrMapOvr>
</p:notes>
</file>

<file path=ppt/notesSlides/notesSlide6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Large codebases challenge context limits</a:t>
            </a:r>
          </a:p>
          <a:p>
            <a:r>
              <a:t>   * @explore finds what you need without bloating context</a:t>
            </a:r>
          </a:p>
          <a:p>
            <a:r>
              <a:t>   * .claudeignore critical for performance</a:t>
            </a:r>
          </a:p>
          <a:p>
            <a:r>
              <a:t>   * Work incrementally: one module, test, move to next</a:t>
            </a:r>
          </a:p>
          <a:p>
            <a:r>
              <a:t>   * Git context helps Claude understand change patterns</a:t>
            </a:r>
          </a:p>
          <a:p>
            <a:r>
              <a:t>   * CLAUDE.md architecture section provides orientation</a:t>
            </a:r>
          </a:p>
          <a:p/>
          <a:p>
            <a:r>
              <a:t>REAL-WORLD EXAMPLE:</a:t>
            </a:r>
          </a:p>
          <a:p>
            <a:r>
              <a:t>   500K line codebase: Use @explore to find auth code, work only on auth module, deploy, then move to next module. Bite-sized chunks prevent context overload.</a:t>
            </a:r>
          </a:p>
          <a:p/>
          <a:p>
            <a:r>
              <a:t>TRANSITION:</a:t>
            </a:r>
          </a:p>
          <a:p>
            <a:r>
              <a:t>   Multi-file refactoring at scale</a:t>
            </a:r>
          </a:p>
        </p:txBody>
      </p:sp>
      <p:sp>
        <p:nvSpPr>
          <p:cNvPr id="4" name="Slide Number Placeholder 3"/>
          <p:cNvSpPr>
            <a:spLocks noGrp="1"/>
          </p:cNvSpPr>
          <p:nvPr>
            <p:ph type="sldNum" idx="5" sz="quarter"/>
          </p:nvPr>
        </p:nvSpPr>
        <p:spPr/>
      </p:sp>
    </p:spTree>
  </p:cSld>
  <p:clrMapOvr>
    <a:masterClrMapping/>
  </p:clrMapOvr>
</p:notes>
</file>

<file path=ppt/notesSlides/notesSlide6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Plan mode essential for multi-file coordination</a:t>
            </a:r>
          </a:p>
          <a:p>
            <a:r>
              <a:t>   * High thinking prevents logic errors across files</a:t>
            </a:r>
          </a:p>
          <a:p>
            <a:r>
              <a:t>   * Review diffs in chunks, not all at once</a:t>
            </a:r>
          </a:p>
          <a:p>
            <a:r>
              <a:t>   * Test incrementally to catch issues early</a:t>
            </a:r>
          </a:p>
          <a:p>
            <a:r>
              <a:t>   * Git branches provide safety net</a:t>
            </a:r>
          </a:p>
          <a:p>
            <a:r>
              <a:t>   * Batch commits: logical groups, not file-by-file</a:t>
            </a:r>
          </a:p>
          <a:p/>
          <a:p>
            <a:r>
              <a:t>REAL-WORLD EXAMPLE:</a:t>
            </a:r>
          </a:p>
          <a:p>
            <a:r>
              <a:t>   Rename function used in 30 files. Plan mode catches indirect references. Execute in batches of 10 files, test after each batch. Catches breaking change in batch 2 before it spreads.</a:t>
            </a:r>
          </a:p>
          <a:p/>
          <a:p>
            <a:r>
              <a:t>TRANSITION:</a:t>
            </a:r>
          </a:p>
          <a:p>
            <a:r>
              <a:t>   CI/CD integration</a:t>
            </a:r>
          </a:p>
        </p:txBody>
      </p:sp>
      <p:sp>
        <p:nvSpPr>
          <p:cNvPr id="4" name="Slide Number Placeholder 3"/>
          <p:cNvSpPr>
            <a:spLocks noGrp="1"/>
          </p:cNvSpPr>
          <p:nvPr>
            <p:ph type="sldNum" idx="5" sz="quarter"/>
          </p:nvPr>
        </p:nvSpPr>
        <p:spPr/>
      </p:sp>
    </p:spTree>
  </p:cSld>
  <p:clrMapOvr>
    <a:masterClrMapping/>
  </p:clrMapOvr>
</p:notes>
</file>

<file path=ppt/notesSlides/notesSlide6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Claude Code can be scripted in CI/CD</a:t>
            </a:r>
          </a:p>
          <a:p>
            <a:r>
              <a:t>   * Pre-commit: Run custom commands as git hooks</a:t>
            </a:r>
          </a:p>
          <a:p>
            <a:r>
              <a:t>   * CI triggers: Coverage check, security scan, test generation</a:t>
            </a:r>
          </a:p>
          <a:p>
            <a:r>
              <a:t>   * GitHub Actions + Claude = automated code review</a:t>
            </a:r>
          </a:p>
          <a:p>
            <a:r>
              <a:t>   * Changelog generation from conventional commits</a:t>
            </a:r>
          </a:p>
          <a:p>
            <a:r>
              <a:t>   * Failed test analysis: Claude explains why tests failed</a:t>
            </a:r>
          </a:p>
          <a:p/>
          <a:p>
            <a:r>
              <a:t>REAL-WORLD EXAMPLE:</a:t>
            </a:r>
          </a:p>
          <a:p>
            <a:r>
              <a:t>   Team's CI: On PR, Claude reviews code, runs security scan, generates missing tests. PR author gets feedback in 2 minutes instead of waiting for human review.</a:t>
            </a:r>
          </a:p>
          <a:p/>
          <a:p>
            <a:r>
              <a:t>TRANSITION:</a:t>
            </a:r>
          </a:p>
          <a:p>
            <a:r>
              <a:t>   Cost management and optimization</a:t>
            </a:r>
          </a:p>
        </p:txBody>
      </p:sp>
      <p:sp>
        <p:nvSpPr>
          <p:cNvPr id="4" name="Slide Number Placeholder 3"/>
          <p:cNvSpPr>
            <a:spLocks noGrp="1"/>
          </p:cNvSpPr>
          <p:nvPr>
            <p:ph type="sldNum" idx="5" sz="quarter"/>
          </p:nvPr>
        </p:nvSpPr>
        <p:spPr/>
      </p:sp>
    </p:spTree>
  </p:cSld>
  <p:clrMapOvr>
    <a:masterClrMapping/>
  </p:clrMapOvr>
</p:notes>
</file>

<file path=ppt/notesSlides/notesSlide6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Cost is sum of: model × thinking × context × frequency</a:t>
            </a:r>
          </a:p>
          <a:p>
            <a:r>
              <a:t>   * Biggest saver: Haiku for research tasks</a:t>
            </a:r>
          </a:p>
          <a:p>
            <a:r>
              <a:t>   * Second biggest: Low thinking for routine work</a:t>
            </a:r>
          </a:p>
          <a:p>
            <a:r>
              <a:t>   * Context bloat from node_modules = wasted tokens</a:t>
            </a:r>
          </a:p>
          <a:p>
            <a:r>
              <a:t>   * Batching 10 fixes in one session cheaper than 10 sessions</a:t>
            </a:r>
          </a:p>
          <a:p>
            <a:r>
              <a:t>   * Measure to optimize: What tasks burn most tokens?</a:t>
            </a:r>
          </a:p>
          <a:p/>
          <a:p>
            <a:r>
              <a:t>REAL-WORLD EXAMPLE:</a:t>
            </a:r>
          </a:p>
          <a:p>
            <a:r>
              <a:t>   Team audit: 60% of tokens on simple test generation (was using Sonnet). Switched to Haiku subagent for tests. 70% cost reduction on that workflow.</a:t>
            </a:r>
          </a:p>
          <a:p/>
          <a:p>
            <a:r>
              <a:t>TRANSITION:</a:t>
            </a:r>
          </a:p>
          <a:p>
            <a:r>
              <a:t>   Token efficiency techniques</a:t>
            </a:r>
          </a:p>
        </p:txBody>
      </p:sp>
      <p:sp>
        <p:nvSpPr>
          <p:cNvPr id="4" name="Slide Number Placeholder 3"/>
          <p:cNvSpPr>
            <a:spLocks noGrp="1"/>
          </p:cNvSpPr>
          <p:nvPr>
            <p:ph type="sldNum" idx="5" sz="quarter"/>
          </p:nvPr>
        </p:nvSpPr>
        <p:spPr/>
      </p:sp>
    </p:spTree>
  </p:cSld>
  <p:clrMapOvr>
    <a:masterClrMapping/>
  </p:clrMapOvr>
</p:notes>
</file>

<file path=ppt/notesSlides/notesSlide6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/compact condenses long conversations, preserves key points</a:t>
            </a:r>
          </a:p>
          <a:p>
            <a:r>
              <a:t>   * Fresh conversations prevent context bloat tax</a:t>
            </a:r>
          </a:p>
          <a:p>
            <a:r>
              <a:t>   * .claudeignore can save 50-80% tokens on large projects</a:t>
            </a:r>
          </a:p>
          <a:p>
            <a:r>
              <a:t>   * Periodic summaries compress history</a:t>
            </a:r>
          </a:p>
          <a:p>
            <a:r>
              <a:t>   * @ mention 3 files, not 30 (be selective)</a:t>
            </a:r>
          </a:p>
          <a:p>
            <a:r>
              <a:t>   * Plan mode offloads research to cheaper subagent</a:t>
            </a:r>
          </a:p>
          <a:p/>
          <a:p>
            <a:r>
              <a:t>REAL-WORLD EXAMPLE:</a:t>
            </a:r>
          </a:p>
          <a:p>
            <a:r>
              <a:t>   Project with 50 files. Mentioning all 50 = 200K tokens. Using @explore to find relevant 3 files = 20K tokens. 90% savings.</a:t>
            </a:r>
          </a:p>
          <a:p/>
          <a:p>
            <a:r>
              <a:t>TRANSITION:</a:t>
            </a:r>
          </a:p>
          <a:p>
            <a:r>
              <a:t>   Production deployment checklist</a:t>
            </a:r>
          </a:p>
        </p:txBody>
      </p:sp>
      <p:sp>
        <p:nvSpPr>
          <p:cNvPr id="4" name="Slide Number Placeholder 3"/>
          <p:cNvSpPr>
            <a:spLocks noGrp="1"/>
          </p:cNvSpPr>
          <p:nvPr>
            <p:ph type="sldNum" idx="5" sz="quarter"/>
          </p:nvPr>
        </p:nvSpPr>
        <p:spPr/>
      </p:sp>
    </p:spTree>
  </p:cSld>
  <p:clrMapOvr>
    <a:masterClrMapping/>
  </p:clrMapOvr>
</p:notes>
</file>

<file path=ppt/notesSlides/notesSlide6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a:t>
            </a:r>
          </a:p>
          <a:p/>
          <a:p>
            <a:r>
              <a:t>OPEN WITH:</a:t>
            </a:r>
          </a:p>
          <a:p>
            <a:r>
              <a:t>   Nate B Jones: 'The smartest code you write today becomes the dumbest code someone else has to debug tomorrow.' Choose boring, readable solutions.</a:t>
            </a:r>
          </a:p>
          <a:p/>
          <a:p>
            <a:r>
              <a:t>KEY POINTS:</a:t>
            </a:r>
          </a:p>
          <a:p>
            <a:r>
              <a:t>   * Clever one-liner that saves 3 lines vs readable 10-line version a junior dev understands</a:t>
            </a:r>
          </a:p>
          <a:p>
            <a:r>
              <a:t>   * Token efficiency matters, but not at the cost of team understanding</a:t>
            </a:r>
          </a:p>
          <a:p>
            <a:r>
              <a:t>   * Future you (6 months later) is 'someone else' - be kind to them</a:t>
            </a:r>
          </a:p>
          <a:p>
            <a:r>
              <a:t>   * Boring code is predictable, debuggable, maintainable</a:t>
            </a:r>
          </a:p>
          <a:p>
            <a:r>
              <a:t>   * Ask: 'Can a junior developer maintain this?' If no, simplify</a:t>
            </a:r>
          </a:p>
          <a:p/>
          <a:p>
            <a:r>
              <a:t>ASK THE CLASS:</a:t>
            </a:r>
          </a:p>
          <a:p>
            <a:r>
              <a:t>   "What's the cleverest code you wrote that you later regretted?"</a:t>
            </a:r>
          </a:p>
          <a:p>
            <a:r>
              <a:t>   [PAUSE for 30-60 seconds]</a:t>
            </a:r>
          </a:p>
          <a:p/>
          <a:p>
            <a:r>
              <a:t>REAL-WORLD EXAMPLE:</a:t>
            </a:r>
          </a:p>
          <a:p>
            <a:r>
              <a:t>   Code review: Developer submits elegant regex one-liner that validates email format. Senior dev suggests 10-line version with clear steps (split @ check parts, validate domain, check TLD). Clever version: 1 line, impossible to debug. Boring version: 10 lines, obvious what each step does. Team chooses boring. Six months later, junior dev fixes bug in 5 minutes instead of 2 hours.</a:t>
            </a:r>
          </a:p>
          <a:p/>
          <a:p>
            <a:r>
              <a:t>DEMO:</a:t>
            </a:r>
          </a:p>
          <a:p>
            <a:r>
              <a:t>   Show two solutions to same problem: 1) Clever: Nested ternary, regex, one-liner magic. 2) Boring: Named variables, clear conditionals, comments explaining why. Ask Claude (in demo) to evaluate both: 'Which would you rather debug at 3am?' Claude picks boring version. Emphasize Nate B Jones wisdom: 'Clever is a liability, boring is an asset.'</a:t>
            </a:r>
          </a:p>
          <a:p/>
          <a:p>
            <a:r>
              <a:t>TRANSITION:</a:t>
            </a:r>
          </a:p>
          <a:p>
            <a:r>
              <a:t>   This maintainability mindset is the perfect conclusion to our advanced patterns - build for the team, not for ego</a:t>
            </a:r>
          </a:p>
        </p:txBody>
      </p:sp>
      <p:sp>
        <p:nvSpPr>
          <p:cNvPr id="4" name="Slide Number Placeholder 3"/>
          <p:cNvSpPr>
            <a:spLocks noGrp="1"/>
          </p:cNvSpPr>
          <p:nvPr>
            <p:ph type="sldNum" idx="5" sz="quarter"/>
          </p:nvPr>
        </p:nvSpPr>
        <p:spPr/>
      </p:sp>
    </p:spTree>
  </p:cSld>
  <p:clrMapOvr>
    <a:masterClrMapping/>
  </p:clrMapOvr>
</p:notes>
</file>

<file path=ppt/notesSlides/notesSlide6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KEY POINTS:</a:t>
            </a:r>
          </a:p>
          <a:p>
            <a:r>
              <a:t>   * CLAUDE.md: Team source of truth for Claude behavior</a:t>
            </a:r>
          </a:p>
          <a:p>
            <a:r>
              <a:t>   * Commands: Shared via git, documented in README</a:t>
            </a:r>
          </a:p>
          <a:p>
            <a:r>
              <a:t>   * Hooks: Safety and compliance from day 1</a:t>
            </a:r>
          </a:p>
          <a:p>
            <a:r>
              <a:t>   * Audit logs: Required for enterprise compliance</a:t>
            </a:r>
          </a:p>
          <a:p>
            <a:r>
              <a:t>   * .claudeignore: Performance and cost optimization</a:t>
            </a:r>
          </a:p>
          <a:p>
            <a:r>
              <a:t>   * MCP: Security review before deployment</a:t>
            </a:r>
          </a:p>
          <a:p>
            <a:r>
              <a:t>   * Training: Team knows how to use custom workflows</a:t>
            </a:r>
          </a:p>
          <a:p>
            <a:r>
              <a:t>   * Budget: Monitor and optimize based on usage</a:t>
            </a:r>
          </a:p>
          <a:p/>
          <a:p>
            <a:r>
              <a:t>TRANSITION:</a:t>
            </a:r>
          </a:p>
          <a:p>
            <a:r>
              <a:t>   Final section: Wrap-up and resources</a:t>
            </a:r>
          </a:p>
        </p:txBody>
      </p:sp>
      <p:sp>
        <p:nvSpPr>
          <p:cNvPr id="4" name="Slide Number Placeholder 3"/>
          <p:cNvSpPr>
            <a:spLocks noGrp="1"/>
          </p:cNvSpPr>
          <p:nvPr>
            <p:ph type="sldNum" idx="5" sz="quarter"/>
          </p:nvPr>
        </p:nvSpPr>
        <p:spPr/>
      </p:sp>
    </p:spTree>
  </p:cSld>
  <p:clrMapOvr>
    <a:masterClrMapping/>
  </p:clrMapOvr>
</p:notes>
</file>

<file path=ppt/notesSlides/notesSlide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$ARGUMENTS is literal text replacement</a:t>
            </a:r>
          </a:p>
          <a:p>
            <a:r>
              <a:t>   * Everything after command becomes $ARGUMENTS</a:t>
            </a:r>
          </a:p>
          <a:p>
            <a:r>
              <a:t>   * Multiple files work: /test-this file1.js file2.js</a:t>
            </a:r>
          </a:p>
          <a:p>
            <a:r>
              <a:t>   * Claude sees the full prompt with arguments substituted</a:t>
            </a:r>
          </a:p>
          <a:p>
            <a:r>
              <a:t>   * For complex args, better to prompt Claude to ask follow-up questions</a:t>
            </a:r>
          </a:p>
          <a:p/>
          <a:p>
            <a:r>
              <a:t>DEMO:</a:t>
            </a:r>
          </a:p>
          <a:p>
            <a:r>
              <a:t>   Show /test-this command in action with a real file</a:t>
            </a:r>
          </a:p>
          <a:p/>
          <a:p>
            <a:r>
              <a:t>TRANSITION:</a:t>
            </a:r>
          </a:p>
          <a:p>
            <a:r>
              <a:t>   Real examples you can steal</a:t>
            </a:r>
          </a:p>
        </p:txBody>
      </p:sp>
      <p:sp>
        <p:nvSpPr>
          <p:cNvPr id="4" name="Slide Number Placeholder 3"/>
          <p:cNvSpPr>
            <a:spLocks noGrp="1"/>
          </p:cNvSpPr>
          <p:nvPr>
            <p:ph type="sldNum" idx="5" sz="quarter"/>
          </p:nvPr>
        </p:nvSpPr>
        <p:spPr/>
      </p:sp>
    </p:spTree>
  </p:cSld>
  <p:clrMapOvr>
    <a:masterClrMapping/>
  </p:clrMapOvr>
</p:notes>
</file>

<file path=ppt/notesSlides/notesSlide7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You now have advanced patterns for production Claude Code use</a:t>
            </a:r>
          </a:p>
          <a:p>
            <a:r>
              <a:t>   * Custom commands save hours daily on repetitive tasks</a:t>
            </a:r>
          </a:p>
          <a:p>
            <a:r>
              <a:t>   * Hooks provide safety and compliance</a:t>
            </a:r>
          </a:p>
          <a:p>
            <a:r>
              <a:t>   * MCP unlocks integration with any tool or database</a:t>
            </a:r>
          </a:p>
          <a:p>
            <a:r>
              <a:t>   * Agent Teams enable work that would take days to complete in hours</a:t>
            </a:r>
          </a:p>
          <a:p>
            <a:r>
              <a:t>   * These patterns scale from 1 developer to enterprise teams</a:t>
            </a:r>
          </a:p>
          <a:p/>
          <a:p>
            <a:r>
              <a:t>TRANSITION:</a:t>
            </a:r>
          </a:p>
          <a:p>
            <a:r>
              <a:t>   Getting started roadmap</a:t>
            </a:r>
          </a:p>
        </p:txBody>
      </p:sp>
      <p:sp>
        <p:nvSpPr>
          <p:cNvPr id="4" name="Slide Number Placeholder 3"/>
          <p:cNvSpPr>
            <a:spLocks noGrp="1"/>
          </p:cNvSpPr>
          <p:nvPr>
            <p:ph type="sldNum" idx="5" sz="quarter"/>
          </p:nvPr>
        </p:nvSpPr>
        <p:spPr/>
      </p:sp>
    </p:spTree>
  </p:cSld>
  <p:clrMapOvr>
    <a:masterClrMapping/>
  </p:clrMapOvr>
</p:notes>
</file>

<file path=ppt/notesSlides/notesSlide7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Don't try everything at once</a:t>
            </a:r>
          </a:p>
          <a:p>
            <a:r>
              <a:t>   * Start with custom commands (easiest, high value)</a:t>
            </a:r>
          </a:p>
          <a:p>
            <a:r>
              <a:t>   * Add security hooks early (build good habits)</a:t>
            </a:r>
          </a:p>
          <a:p>
            <a:r>
              <a:t>   * MCP integration provides immediate workflow improvement</a:t>
            </a:r>
          </a:p>
          <a:p>
            <a:r>
              <a:t>   * Advanced patterns (Agent Teams) after basics are solid</a:t>
            </a:r>
          </a:p>
          <a:p>
            <a:r>
              <a:t>   * Measure value at each stage, celebrate wins</a:t>
            </a:r>
          </a:p>
          <a:p/>
          <a:p>
            <a:r>
              <a:t>REAL-WORLD EXAMPLE:</a:t>
            </a:r>
          </a:p>
          <a:p>
            <a:r>
              <a:t>   Team followed this roadmap. After month 1: saving 5 hours/week with commands and hooks. After month 3: Agent Teams cutting complex feature time in half.</a:t>
            </a:r>
          </a:p>
          <a:p/>
          <a:p>
            <a:r>
              <a:t>TRANSITION:</a:t>
            </a:r>
          </a:p>
          <a:p>
            <a:r>
              <a:t>   Resources and community</a:t>
            </a:r>
          </a:p>
        </p:txBody>
      </p:sp>
      <p:sp>
        <p:nvSpPr>
          <p:cNvPr id="4" name="Slide Number Placeholder 3"/>
          <p:cNvSpPr>
            <a:spLocks noGrp="1"/>
          </p:cNvSpPr>
          <p:nvPr>
            <p:ph type="sldNum" idx="5" sz="quarter"/>
          </p:nvPr>
        </p:nvSpPr>
        <p:spPr/>
      </p:sp>
    </p:spTree>
  </p:cSld>
  <p:clrMapOvr>
    <a:masterClrMapping/>
  </p:clrMapOvr>
</p:notes>
</file>

<file path=ppt/notesSlides/notesSlide7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KEY POINTS:</a:t>
            </a:r>
          </a:p>
          <a:p>
            <a:r>
              <a:t>   * Official docs are comprehensive and up-to-date</a:t>
            </a:r>
          </a:p>
          <a:p>
            <a:r>
              <a:t>   * MCP ecosystem growing rapidly</a:t>
            </a:r>
          </a:p>
          <a:p>
            <a:r>
              <a:t>   * Community shares custom commands and patterns</a:t>
            </a:r>
          </a:p>
          <a:p>
            <a:r>
              <a:t>   * Discord active for questions and troubleshooting</a:t>
            </a:r>
          </a:p>
          <a:p>
            <a:r>
              <a:t>   * Learn from others' Agent Teams examples</a:t>
            </a:r>
          </a:p>
          <a:p>
            <a:r>
              <a:t>   * Internal team knowledge sharing multiplies value</a:t>
            </a:r>
          </a:p>
          <a:p/>
          <a:p>
            <a:r>
              <a:t>TRANSITION:</a:t>
            </a:r>
          </a:p>
          <a:p>
            <a:r>
              <a:t>   Thank you and Q&amp;A</a:t>
            </a:r>
          </a:p>
        </p:txBody>
      </p:sp>
      <p:sp>
        <p:nvSpPr>
          <p:cNvPr id="4" name="Slide Number Placeholder 3"/>
          <p:cNvSpPr>
            <a:spLocks noGrp="1"/>
          </p:cNvSpPr>
          <p:nvPr>
            <p:ph type="sldNum" idx="5" sz="quarter"/>
          </p:nvPr>
        </p:nvSpPr>
        <p:spPr/>
      </p:sp>
    </p:spTree>
  </p:cSld>
  <p:clrMapOvr>
    <a:masterClrMapping/>
  </p:clrMapOvr>
</p:notes>
</file>

<file path=ppt/notesSlides/notesSlide7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a:t>
            </a:r>
          </a:p>
          <a:p/>
          <a:p>
            <a:r>
              <a:t>OPEN WITH:</a:t>
            </a:r>
          </a:p>
          <a:p>
            <a:r>
              <a:t>   Congratulations! You've completed Claude Code Advanced training. You now have patterns most developers won't learn for months.</a:t>
            </a:r>
          </a:p>
          <a:p/>
          <a:p>
            <a:r>
              <a:t>KEY POINTS:</a:t>
            </a:r>
          </a:p>
          <a:p>
            <a:r>
              <a:t>   * You've gone from basics to production-ready advanced patterns</a:t>
            </a:r>
          </a:p>
          <a:p>
            <a:r>
              <a:t>   * Custom commands, hooks, MCP, and Agent Teams are your competitive advantage</a:t>
            </a:r>
          </a:p>
          <a:p>
            <a:r>
              <a:t>   * Start small, iterate, measure value</a:t>
            </a:r>
          </a:p>
          <a:p>
            <a:r>
              <a:t>   * Share learnings with your team</a:t>
            </a:r>
          </a:p>
          <a:p>
            <a:r>
              <a:t>   * We're here to support as you deploy these patterns</a:t>
            </a:r>
          </a:p>
          <a:p/>
          <a:p>
            <a:r>
              <a:t>ASK THE CLASS:</a:t>
            </a:r>
          </a:p>
          <a:p>
            <a:r>
              <a:t>   "Final question: What's the FIRST thing you'll build with these advanced patterns?"</a:t>
            </a:r>
          </a:p>
          <a:p>
            <a:r>
              <a:t>   [PAUSE for 30-60 seconds]</a:t>
            </a:r>
          </a:p>
          <a:p/>
          <a:p>
            <a:r>
              <a:t>TRANSITION:</a:t>
            </a:r>
          </a:p>
          <a:p>
            <a:r>
              <a:t>   Q&amp;A time - ask anything!</a:t>
            </a:r>
          </a:p>
        </p:txBody>
      </p:sp>
      <p:sp>
        <p:nvSpPr>
          <p:cNvPr id="4" name="Slide Number Placeholder 3"/>
          <p:cNvSpPr>
            <a:spLocks noGrp="1"/>
          </p:cNvSpPr>
          <p:nvPr>
            <p:ph type="sldNum" idx="5" sz="quarter"/>
          </p:nvPr>
        </p:nvSpPr>
        <p:spPr/>
      </p:sp>
    </p:spTree>
  </p:cSld>
  <p:clrMapOvr>
    <a:masterClrMapping/>
  </p:clrMapOvr>
</p:notes>
</file>

<file path=ppt/notesSlides/notesSlide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/test-this: Comprehensive test generation following project conventions</a:t>
            </a:r>
          </a:p>
          <a:p>
            <a:r>
              <a:t>   * /pr-review: Automated code review before submitting PR</a:t>
            </a:r>
          </a:p>
          <a:p>
            <a:r>
              <a:t>   * /explain-like-5: Documentation for junior developers</a:t>
            </a:r>
          </a:p>
          <a:p>
            <a:r>
              <a:t>   * /refactor: Suggests improvements with examples</a:t>
            </a:r>
          </a:p>
          <a:p>
            <a:r>
              <a:t>   * Each saves 10-15 minutes per use, compounds across team</a:t>
            </a:r>
          </a:p>
          <a:p/>
          <a:p>
            <a:r>
              <a:t>REAL-WORLD EXAMPLE:</a:t>
            </a:r>
          </a:p>
          <a:p>
            <a:r>
              <a:t>   Engineering team mandates /pr-review before opening PRs. Catches 70% of issues before human review, saves senior devs hours weekly.</a:t>
            </a:r>
          </a:p>
          <a:p/>
          <a:p>
            <a:r>
              <a:t>TRANSITION:</a:t>
            </a:r>
          </a:p>
          <a:p>
            <a:r>
              <a:t>   Best practices for command creation</a:t>
            </a:r>
          </a:p>
        </p:txBody>
      </p:sp>
      <p:sp>
        <p:nvSpPr>
          <p:cNvPr id="4" name="Slide Number Placeholder 3"/>
          <p:cNvSpPr>
            <a:spLocks noGrp="1"/>
          </p:cNvSpPr>
          <p:nvPr>
            <p:ph type="sldNum" idx="5" sz="quarter"/>
          </p:nvPr>
        </p:nvSpPr>
        <p:spPr/>
      </p:sp>
    </p:spTree>
  </p:cSld>
  <p:clrMapOvr>
    <a:masterClrMapping/>
  </p:clrMapOvr>
</p:notes>
</file>

<file path=ppt/notesSlides/notesSlide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KEY POINTS:</a:t>
            </a:r>
          </a:p>
          <a:p>
            <a:r>
              <a:t>   * Focused commands work better than multi-purpose ones</a:t>
            </a:r>
          </a:p>
          <a:p>
            <a:r>
              <a:t>   * Be explicit about output format - prevents surprises</a:t>
            </a:r>
          </a:p>
          <a:p>
            <a:r>
              <a:t>   * Tell Claude to match existing project style</a:t>
            </a:r>
          </a:p>
          <a:p>
            <a:r>
              <a:t>   * Start with 2-3 commands, add more as patterns emerge</a:t>
            </a:r>
          </a:p>
          <a:p>
            <a:r>
              <a:t>   * README listing of commands helps discoverability</a:t>
            </a:r>
          </a:p>
          <a:p>
            <a:r>
              <a:t>   * Git + commands = whole team gets updates automatically</a:t>
            </a:r>
          </a:p>
          <a:p/>
          <a:p>
            <a:r>
              <a:t>ASK THE CLASS:</a:t>
            </a:r>
          </a:p>
          <a:p>
            <a:r>
              <a:t>   "What's a task YOUR team does repeatedly that could be a custom command?"</a:t>
            </a:r>
          </a:p>
          <a:p>
            <a:r>
              <a:t>   [PAUSE for 30-60 seconds]</a:t>
            </a:r>
          </a:p>
          <a:p/>
          <a:p>
            <a:r>
              <a:t>TRANSITION:</a:t>
            </a:r>
          </a:p>
          <a:p>
            <a:r>
              <a:t>   Demo time - let's see custom commands in action</a:t>
            </a:r>
          </a:p>
        </p:txBody>
      </p:sp>
      <p:sp>
        <p:nvSpPr>
          <p:cNvPr id="4" name="Slide Number Placeholder 3"/>
          <p:cNvSpPr>
            <a:spLocks noGrp="1"/>
          </p:cNvSpPr>
          <p:nvPr>
            <p:ph type="sldNum" idx="5" sz="quarter"/>
          </p:nvPr>
        </p:nvSpPr>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 Id="rId3" Type="http://schemas.openxmlformats.org/officeDocument/2006/relationships/image" Target="../media/image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9.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0.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4.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5.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6.xml"/><Relationship Id="rId3" Type="http://schemas.openxmlformats.org/officeDocument/2006/relationships/image" Target="../media/image5.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8.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9.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0.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slide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2286000"/>
            <a:ext cx="11277295" cy="2286000"/>
          </a:xfrm>
          <a:prstGeom prst="rect">
            <a:avLst/>
          </a:prstGeom>
          <a:noFill/>
        </p:spPr>
        <p:txBody>
          <a:bodyPr wrap="square">
            <a:spAutoFit/>
          </a:bodyPr>
          <a:lstStyle/>
          <a:p>
            <a:pPr algn="ctr">
              <a:defRPr sz="8000" b="1">
                <a:solidFill>
                  <a:srgbClr val="00D4AA"/>
                </a:solidFill>
              </a:defRPr>
            </a:pPr>
            <a:r>
              <a:t>Advanced Patterns &amp; Agent Teams</a:t>
            </a:r>
          </a:p>
        </p:txBody>
      </p:sp>
      <p:sp>
        <p:nvSpPr>
          <p:cNvPr id="3" name="Rectangle 2"/>
          <p:cNvSpPr/>
          <p:nvPr/>
        </p:nvSpPr>
        <p:spPr>
          <a:xfrm>
            <a:off x="0" y="4754880"/>
            <a:ext cx="12191695"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5029200"/>
            <a:ext cx="11277295" cy="457200"/>
          </a:xfrm>
          <a:prstGeom prst="rect">
            <a:avLst/>
          </a:prstGeom>
          <a:noFill/>
        </p:spPr>
        <p:txBody>
          <a:bodyPr wrap="none">
            <a:spAutoFit/>
          </a:bodyPr>
          <a:lstStyle/>
          <a:p>
            <a:pPr algn="r">
              <a:defRPr sz="2000">
                <a:solidFill>
                  <a:srgbClr val="8B95A5"/>
                </a:solidFill>
              </a:defRPr>
            </a:pPr>
            <a:r>
              <a:t>- © 2026 AIA Copilot</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Command Best Practices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One command = one clear purpose (don't make swiss army knife)</a:t>
            </a:r>
          </a:p>
          <a:p>
            <a:pPr>
              <a:spcBef>
                <a:spcPts val="800"/>
              </a:spcBef>
              <a:spcAft>
                <a:spcPts val="800"/>
              </a:spcAft>
              <a:defRPr sz="2200">
                <a:solidFill>
                  <a:srgbClr val="FFFFFF"/>
                </a:solidFill>
              </a:defRPr>
            </a:pPr>
            <a:r>
              <a:t>  Include expected format in template (JSON, Markdown, code, etc.)</a:t>
            </a:r>
          </a:p>
          <a:p>
            <a:pPr>
              <a:spcBef>
                <a:spcPts val="800"/>
              </a:spcBef>
              <a:spcAft>
                <a:spcPts val="800"/>
              </a:spcAft>
              <a:defRPr sz="2200">
                <a:solidFill>
                  <a:srgbClr val="FFFFFF"/>
                </a:solidFill>
              </a:defRPr>
            </a:pPr>
            <a:r>
              <a:t>  Reference project conventions: 'Follow existing test patterns'</a:t>
            </a:r>
          </a:p>
          <a:p>
            <a:pPr>
              <a:spcBef>
                <a:spcPts val="800"/>
              </a:spcBef>
              <a:spcAft>
                <a:spcPts val="800"/>
              </a:spcAft>
              <a:defRPr sz="2200">
                <a:solidFill>
                  <a:srgbClr val="FFFFFF"/>
                </a:solidFill>
              </a:defRPr>
            </a:pPr>
            <a:r>
              <a:t>  Start small, iterate based on team feedback</a:t>
            </a:r>
          </a:p>
          <a:p>
            <a:pPr>
              <a:spcBef>
                <a:spcPts val="800"/>
              </a:spcBef>
              <a:spcAft>
                <a:spcPts val="800"/>
              </a:spcAft>
              <a:defRPr sz="2200">
                <a:solidFill>
                  <a:srgbClr val="FFFFFF"/>
                </a:solidFill>
              </a:defRPr>
            </a:pPr>
            <a:r>
              <a:t>  Document commands in team README</a:t>
            </a:r>
          </a:p>
          <a:p>
            <a:pPr>
              <a:spcBef>
                <a:spcPts val="800"/>
              </a:spcBef>
              <a:spcAft>
                <a:spcPts val="800"/>
              </a:spcAft>
              <a:defRPr sz="2200">
                <a:solidFill>
                  <a:srgbClr val="FFFFFF"/>
                </a:solidFill>
              </a:defRPr>
            </a:pPr>
            <a:r>
              <a:t>  Version control: commit to .claude/commands/ in git</a:t>
            </a: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Demo: Creating and Using Custom Commands</a:t>
            </a:r>
          </a:p>
        </p:txBody>
      </p:sp>
      <p:sp>
        <p:nvSpPr>
          <p:cNvPr id="5" name="TextBox 4"/>
          <p:cNvSpPr txBox="1"/>
          <p:nvPr/>
        </p:nvSpPr>
        <p:spPr>
          <a:xfrm>
            <a:off x="914400" y="4846320"/>
            <a:ext cx="10362895" cy="731520"/>
          </a:xfrm>
          <a:prstGeom prst="rect">
            <a:avLst/>
          </a:prstGeom>
          <a:noFill/>
        </p:spPr>
        <p:txBody>
          <a:bodyPr wrap="square">
            <a:spAutoFit/>
          </a:bodyPr>
          <a:lstStyle/>
          <a:p>
            <a:pPr algn="ctr">
              <a:defRPr sz="2000">
                <a:solidFill>
                  <a:srgbClr val="8B95A5"/>
                </a:solidFill>
              </a:defRPr>
            </a:pPr>
            <a:r>
              <a:t>Build /api-doc command live</a:t>
            </a: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Subagents &amp; Orchestration</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Parallel AI workers for complex tasks</a:t>
            </a: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What Are Subagents?</a:t>
            </a:r>
          </a:p>
        </p:txBody>
      </p:sp>
      <p:sp>
        <p:nvSpPr>
          <p:cNvPr id="3" name="TextBox 2"/>
          <p:cNvSpPr txBox="1"/>
          <p:nvPr/>
        </p:nvSpPr>
        <p:spPr>
          <a:xfrm>
            <a:off x="914400" y="3840480"/>
            <a:ext cx="10362895" cy="914400"/>
          </a:xfrm>
          <a:prstGeom prst="rect">
            <a:avLst/>
          </a:prstGeom>
          <a:noFill/>
        </p:spPr>
        <p:txBody>
          <a:bodyPr wrap="square">
            <a:spAutoFit/>
          </a:bodyPr>
          <a:lstStyle/>
          <a:p>
            <a:pPr algn="ctr">
              <a:defRPr sz="2400">
                <a:solidFill>
                  <a:srgbClr val="8B95A5"/>
                </a:solidFill>
              </a:defRPr>
            </a:pPr>
            <a:r>
              <a:t>Specialized Claude sessions spawned for focused work</a:t>
            </a: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When to Use Subagents</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00D4AA"/>
                </a:solidFill>
              </a:defRPr>
            </a:pPr>
            <a:r>
              <a:t>Use Subagents For</a:t>
            </a:r>
          </a:p>
        </p:txBody>
      </p:sp>
      <p:sp>
        <p:nvSpPr>
          <p:cNvPr id="5" name="TextBox 4"/>
          <p:cNvSpPr txBox="1"/>
          <p:nvPr/>
        </p:nvSpPr>
        <p:spPr>
          <a:xfrm>
            <a:off x="457200" y="2286000"/>
            <a:ext cx="5364327" cy="3657600"/>
          </a:xfrm>
          <a:prstGeom prst="rect">
            <a:avLst/>
          </a:prstGeom>
          <a:noFill/>
        </p:spPr>
        <p:txBody>
          <a:bodyPr wrap="square">
            <a:spAutoFit/>
          </a:bodyPr>
          <a:lstStyle/>
          <a:p>
            <a:pPr>
              <a:spcAft>
                <a:spcPts val="1200"/>
              </a:spcAft>
              <a:defRPr sz="1800">
                <a:solidFill>
                  <a:srgbClr val="FFFFFF"/>
                </a:solidFill>
              </a:defRPr>
            </a:pPr>
            <a:r>
              <a:t>  Focused research tasks</a:t>
            </a:r>
          </a:p>
          <a:p>
            <a:pPr>
              <a:spcAft>
                <a:spcPts val="1200"/>
              </a:spcAft>
              <a:defRPr sz="1800">
                <a:solidFill>
                  <a:srgbClr val="FFFFFF"/>
                </a:solidFill>
              </a:defRPr>
            </a:pPr>
            <a:r>
              <a:t>  Read-only exploration</a:t>
            </a:r>
          </a:p>
          <a:p>
            <a:pPr>
              <a:spcAft>
                <a:spcPts val="1200"/>
              </a:spcAft>
              <a:defRPr sz="1800">
                <a:solidFill>
                  <a:srgbClr val="FFFFFF"/>
                </a:solidFill>
              </a:defRPr>
            </a:pPr>
            <a:r>
              <a:t>  Parallel analysis</a:t>
            </a:r>
          </a:p>
          <a:p>
            <a:pPr>
              <a:spcAft>
                <a:spcPts val="1200"/>
              </a:spcAft>
              <a:defRPr sz="1800">
                <a:solidFill>
                  <a:srgbClr val="FFFFFF"/>
                </a:solidFill>
              </a:defRPr>
            </a:pPr>
            <a:r>
              <a:t>  Different model needed</a:t>
            </a:r>
          </a:p>
          <a:p>
            <a:pPr>
              <a:spcAft>
                <a:spcPts val="1200"/>
              </a:spcAft>
              <a:defRPr sz="1800">
                <a:solidFill>
                  <a:srgbClr val="FFFFFF"/>
                </a:solidFill>
              </a:defRPr>
            </a:pPr>
            <a:r>
              <a:t>  Context isolation wanted</a:t>
            </a:r>
          </a:p>
          <a:p>
            <a:pPr>
              <a:spcAft>
                <a:spcPts val="1200"/>
              </a:spcAft>
              <a:defRPr sz="1800">
                <a:solidFill>
                  <a:srgbClr val="FFFFFF"/>
                </a:solidFill>
              </a:defRPr>
            </a:pPr>
            <a:r>
              <a:t>  Cost optimization (use Haiku)</a:t>
            </a:r>
          </a:p>
        </p:txBody>
      </p:sp>
      <p:sp>
        <p:nvSpPr>
          <p:cNvPr id="6" name="TextBox 5"/>
          <p:cNvSpPr txBox="1"/>
          <p:nvPr/>
        </p:nvSpPr>
        <p:spPr>
          <a:xfrm>
            <a:off x="6370167" y="1463040"/>
            <a:ext cx="5364327" cy="731520"/>
          </a:xfrm>
          <a:prstGeom prst="rect">
            <a:avLst/>
          </a:prstGeom>
          <a:noFill/>
        </p:spPr>
        <p:txBody>
          <a:bodyPr wrap="none">
            <a:spAutoFit/>
          </a:bodyPr>
          <a:lstStyle/>
          <a:p>
            <a:pPr algn="ctr">
              <a:defRPr sz="2800" b="1">
                <a:solidFill>
                  <a:srgbClr val="10B981"/>
                </a:solidFill>
              </a:defRPr>
            </a:pPr>
            <a:r>
              <a:t>Use Main Session For</a:t>
            </a:r>
          </a:p>
        </p:txBody>
      </p:sp>
      <p:sp>
        <p:nvSpPr>
          <p:cNvPr id="7" name="TextBox 6"/>
          <p:cNvSpPr txBox="1"/>
          <p:nvPr/>
        </p:nvSpPr>
        <p:spPr>
          <a:xfrm>
            <a:off x="6370167" y="2286000"/>
            <a:ext cx="5364327" cy="3657600"/>
          </a:xfrm>
          <a:prstGeom prst="rect">
            <a:avLst/>
          </a:prstGeom>
          <a:noFill/>
        </p:spPr>
        <p:txBody>
          <a:bodyPr wrap="square">
            <a:spAutoFit/>
          </a:bodyPr>
          <a:lstStyle/>
          <a:p>
            <a:pPr>
              <a:spcAft>
                <a:spcPts val="1200"/>
              </a:spcAft>
              <a:defRPr sz="1800">
                <a:solidFill>
                  <a:srgbClr val="FFFFFF"/>
                </a:solidFill>
              </a:defRPr>
            </a:pPr>
            <a:r>
              <a:t>  Sequential reasoning</a:t>
            </a:r>
          </a:p>
          <a:p>
            <a:pPr>
              <a:spcAft>
                <a:spcPts val="1200"/>
              </a:spcAft>
              <a:defRPr sz="1800">
                <a:solidFill>
                  <a:srgbClr val="FFFFFF"/>
                </a:solidFill>
              </a:defRPr>
            </a:pPr>
            <a:r>
              <a:t>  File modifications</a:t>
            </a:r>
          </a:p>
          <a:p>
            <a:pPr>
              <a:spcAft>
                <a:spcPts val="1200"/>
              </a:spcAft>
              <a:defRPr sz="1800">
                <a:solidFill>
                  <a:srgbClr val="FFFFFF"/>
                </a:solidFill>
              </a:defRPr>
            </a:pPr>
            <a:r>
              <a:t>  Full context needed</a:t>
            </a:r>
          </a:p>
          <a:p>
            <a:pPr>
              <a:spcAft>
                <a:spcPts val="1200"/>
              </a:spcAft>
              <a:defRPr sz="1800">
                <a:solidFill>
                  <a:srgbClr val="FFFFFF"/>
                </a:solidFill>
              </a:defRPr>
            </a:pPr>
            <a:r>
              <a:t>  Interactive iteration</a:t>
            </a:r>
          </a:p>
          <a:p>
            <a:pPr>
              <a:spcAft>
                <a:spcPts val="1200"/>
              </a:spcAft>
              <a:defRPr sz="1800">
                <a:solidFill>
                  <a:srgbClr val="FFFFFF"/>
                </a:solidFill>
              </a:defRPr>
            </a:pPr>
            <a:r>
              <a:t>  Git operations</a:t>
            </a:r>
          </a:p>
          <a:p>
            <a:pPr>
              <a:spcAft>
                <a:spcPts val="1200"/>
              </a:spcAft>
              <a:defRPr sz="1800">
                <a:solidFill>
                  <a:srgbClr val="FFFFFF"/>
                </a:solidFill>
              </a:defRPr>
            </a:pPr>
            <a:r>
              <a:t>  Complex multi-step work</a:t>
            </a: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Demo: Built-in Subagents (explore, plan)</a:t>
            </a:r>
          </a:p>
        </p:txBody>
      </p:sp>
      <p:sp>
        <p:nvSpPr>
          <p:cNvPr id="5" name="TextBox 4"/>
          <p:cNvSpPr txBox="1"/>
          <p:nvPr/>
        </p:nvSpPr>
        <p:spPr>
          <a:xfrm>
            <a:off x="914400" y="4846320"/>
            <a:ext cx="10362895" cy="731520"/>
          </a:xfrm>
          <a:prstGeom prst="rect">
            <a:avLst/>
          </a:prstGeom>
          <a:noFill/>
        </p:spPr>
        <p:txBody>
          <a:bodyPr wrap="square">
            <a:spAutoFit/>
          </a:bodyPr>
          <a:lstStyle/>
          <a:p>
            <a:pPr algn="ctr">
              <a:defRPr sz="2000">
                <a:solidFill>
                  <a:srgbClr val="8B95A5"/>
                </a:solidFill>
              </a:defRPr>
            </a:pPr>
            <a:r>
              <a:t>Fast codebase exploration with @explore</a:t>
            </a: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Creating Custom Subagents</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MARKDOWN</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a:t>
            </a:r>
            <a:br/>
            <a:r>
              <a:t>name: security-auditor</a:t>
            </a:r>
            <a:br/>
            <a:r>
              <a:t>description: Security-focused code reviewer</a:t>
            </a:r>
            <a:br/>
            <a:r>
              <a:t>tools: Read, Grep, Glob, Bash(npm audit:*)</a:t>
            </a:r>
            <a:br/>
            <a:r>
              <a:t>model: sonnet</a:t>
            </a:r>
            <a:br/>
            <a:r>
              <a:t>---</a:t>
            </a:r>
            <a:br/>
            <a:br/>
            <a:r>
              <a:t>You are a security auditor examining code for vulnerabilities.</a:t>
            </a: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Subagent Tool Restrictions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tools field controls what subagent can access</a:t>
            </a:r>
          </a:p>
          <a:p>
            <a:pPr>
              <a:spcBef>
                <a:spcPts val="800"/>
              </a:spcBef>
              <a:spcAft>
                <a:spcPts val="800"/>
              </a:spcAft>
              <a:defRPr sz="2200">
                <a:solidFill>
                  <a:srgbClr val="FFFFFF"/>
                </a:solidFill>
              </a:defRPr>
            </a:pPr>
            <a:r>
              <a:t>  Read, Grep, Glob: Safe read-only operations</a:t>
            </a:r>
          </a:p>
          <a:p>
            <a:pPr>
              <a:spcBef>
                <a:spcPts val="800"/>
              </a:spcBef>
              <a:spcAft>
                <a:spcPts val="800"/>
              </a:spcAft>
              <a:defRPr sz="2200">
                <a:solidFill>
                  <a:srgbClr val="FFFFFF"/>
                </a:solidFill>
              </a:defRPr>
            </a:pPr>
            <a:r>
              <a:t>  Bash(npm audit:*): Only specific commands allowed</a:t>
            </a:r>
          </a:p>
          <a:p>
            <a:pPr>
              <a:spcBef>
                <a:spcPts val="800"/>
              </a:spcBef>
              <a:spcAft>
                <a:spcPts val="800"/>
              </a:spcAft>
              <a:defRPr sz="2200">
                <a:solidFill>
                  <a:srgbClr val="FFFFFF"/>
                </a:solidFill>
              </a:defRPr>
            </a:pPr>
            <a:r>
              <a:t>  Omit Write/Edit for inspection-only agents</a:t>
            </a:r>
          </a:p>
          <a:p>
            <a:pPr>
              <a:spcBef>
                <a:spcPts val="800"/>
              </a:spcBef>
              <a:spcAft>
                <a:spcPts val="800"/>
              </a:spcAft>
              <a:defRPr sz="2200">
                <a:solidFill>
                  <a:srgbClr val="FFFFFF"/>
                </a:solidFill>
              </a:defRPr>
            </a:pPr>
            <a:r>
              <a:t>  Least privilege: Give only tools needed for the job</a:t>
            </a:r>
          </a:p>
          <a:p>
            <a:pPr>
              <a:spcBef>
                <a:spcPts val="800"/>
              </a:spcBef>
              <a:spcAft>
                <a:spcPts val="800"/>
              </a:spcAft>
              <a:defRPr sz="2200">
                <a:solidFill>
                  <a:srgbClr val="FFFFFF"/>
                </a:solidFill>
              </a:defRPr>
            </a:pPr>
            <a:r>
              <a:t>  Example: doc-checker gets Read only, cannot modify code</a:t>
            </a:r>
          </a:p>
        </p:txBody>
      </p:sp>
    </p:spTree>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731520"/>
          </a:xfrm>
          <a:prstGeom prst="rect">
            <a:avLst/>
          </a:prstGeom>
          <a:noFill/>
        </p:spPr>
        <p:txBody>
          <a:bodyPr wrap="none">
            <a:spAutoFit/>
          </a:bodyPr>
          <a:lstStyle/>
          <a:p>
            <a:pPr algn="ctr">
              <a:defRPr sz="3600" b="1">
                <a:solidFill>
                  <a:srgbClr val="FFFFFF"/>
                </a:solidFill>
              </a:defRPr>
            </a:pPr>
            <a:r>
              <a:t>Subagent Orchestration Pattern</a:t>
            </a:r>
          </a:p>
        </p:txBody>
      </p:sp>
      <p:sp>
        <p:nvSpPr>
          <p:cNvPr id="3" name="Rounded Rectangle 2"/>
          <p:cNvSpPr/>
          <p:nvPr/>
        </p:nvSpPr>
        <p:spPr>
          <a:xfrm>
            <a:off x="2255367" y="1371600"/>
            <a:ext cx="822960" cy="82296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Oval 3"/>
          <p:cNvSpPr/>
          <p:nvPr/>
        </p:nvSpPr>
        <p:spPr>
          <a:xfrm>
            <a:off x="2918307" y="1211580"/>
            <a:ext cx="320040" cy="32004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2918307" y="1211580"/>
            <a:ext cx="320040" cy="320040"/>
          </a:xfrm>
          <a:prstGeom prst="rect">
            <a:avLst/>
          </a:prstGeom>
          <a:noFill/>
        </p:spPr>
        <p:txBody>
          <a:bodyPr wrap="none" anchor="ctr">
            <a:spAutoFit/>
          </a:bodyPr>
          <a:lstStyle/>
          <a:p>
            <a:pPr algn="ctr">
              <a:defRPr sz="1400" b="1">
                <a:solidFill>
                  <a:srgbClr val="0B0F1A"/>
                </a:solidFill>
              </a:defRPr>
            </a:pPr>
            <a:r>
              <a:t>1</a:t>
            </a:r>
          </a:p>
        </p:txBody>
      </p:sp>
      <p:sp>
        <p:nvSpPr>
          <p:cNvPr id="6" name="TextBox 5"/>
          <p:cNvSpPr txBox="1"/>
          <p:nvPr/>
        </p:nvSpPr>
        <p:spPr>
          <a:xfrm>
            <a:off x="2255367" y="1371600"/>
            <a:ext cx="822960" cy="822960"/>
          </a:xfrm>
          <a:prstGeom prst="rect">
            <a:avLst/>
          </a:prstGeom>
          <a:noFill/>
        </p:spPr>
        <p:txBody>
          <a:bodyPr wrap="none" anchor="ctr">
            <a:spAutoFit/>
          </a:bodyPr>
          <a:lstStyle/>
          <a:p>
            <a:pPr algn="ctr">
              <a:defRPr sz="2800" b="1">
                <a:solidFill>
                  <a:srgbClr val="00D4AA"/>
                </a:solidFill>
              </a:defRPr>
            </a:pPr>
            <a:r>
              <a:t>1</a:t>
            </a:r>
          </a:p>
        </p:txBody>
      </p:sp>
      <p:sp>
        <p:nvSpPr>
          <p:cNvPr id="7" name="Right Arrow 6"/>
          <p:cNvSpPr/>
          <p:nvPr/>
        </p:nvSpPr>
        <p:spPr>
          <a:xfrm>
            <a:off x="3169767" y="1645920"/>
            <a:ext cx="365760" cy="274320"/>
          </a:xfrm>
          <a:prstGeom prst="rightArrow">
            <a:avLst/>
          </a:prstGeom>
          <a:solidFill>
            <a:srgbClr val="8B95A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626967" y="1371600"/>
            <a:ext cx="822960" cy="82296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4289907" y="1211580"/>
            <a:ext cx="320040" cy="32004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4289907" y="1211580"/>
            <a:ext cx="320040" cy="320040"/>
          </a:xfrm>
          <a:prstGeom prst="rect">
            <a:avLst/>
          </a:prstGeom>
          <a:noFill/>
        </p:spPr>
        <p:txBody>
          <a:bodyPr wrap="none" anchor="ctr">
            <a:spAutoFit/>
          </a:bodyPr>
          <a:lstStyle/>
          <a:p>
            <a:pPr algn="ctr">
              <a:defRPr sz="1400" b="1">
                <a:solidFill>
                  <a:srgbClr val="0B0F1A"/>
                </a:solidFill>
              </a:defRPr>
            </a:pPr>
            <a:r>
              <a:t>2</a:t>
            </a:r>
          </a:p>
        </p:txBody>
      </p:sp>
      <p:sp>
        <p:nvSpPr>
          <p:cNvPr id="11" name="TextBox 10"/>
          <p:cNvSpPr txBox="1"/>
          <p:nvPr/>
        </p:nvSpPr>
        <p:spPr>
          <a:xfrm>
            <a:off x="3626967" y="1371600"/>
            <a:ext cx="822960" cy="822960"/>
          </a:xfrm>
          <a:prstGeom prst="rect">
            <a:avLst/>
          </a:prstGeom>
          <a:noFill/>
        </p:spPr>
        <p:txBody>
          <a:bodyPr wrap="none" anchor="ctr">
            <a:spAutoFit/>
          </a:bodyPr>
          <a:lstStyle/>
          <a:p>
            <a:pPr algn="ctr">
              <a:defRPr sz="2800" b="1">
                <a:solidFill>
                  <a:srgbClr val="00D4AA"/>
                </a:solidFill>
              </a:defRPr>
            </a:pPr>
            <a:r>
              <a:t>2</a:t>
            </a:r>
          </a:p>
        </p:txBody>
      </p:sp>
      <p:sp>
        <p:nvSpPr>
          <p:cNvPr id="12" name="Right Arrow 11"/>
          <p:cNvSpPr/>
          <p:nvPr/>
        </p:nvSpPr>
        <p:spPr>
          <a:xfrm>
            <a:off x="4541367" y="1645920"/>
            <a:ext cx="365760" cy="274320"/>
          </a:xfrm>
          <a:prstGeom prst="rightArrow">
            <a:avLst/>
          </a:prstGeom>
          <a:solidFill>
            <a:srgbClr val="8B95A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Rounded Rectangle 12"/>
          <p:cNvSpPr/>
          <p:nvPr/>
        </p:nvSpPr>
        <p:spPr>
          <a:xfrm>
            <a:off x="4998567" y="1371600"/>
            <a:ext cx="822960" cy="82296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Oval 13"/>
          <p:cNvSpPr/>
          <p:nvPr/>
        </p:nvSpPr>
        <p:spPr>
          <a:xfrm>
            <a:off x="5661507" y="1211580"/>
            <a:ext cx="320040" cy="32004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5" name="TextBox 14"/>
          <p:cNvSpPr txBox="1"/>
          <p:nvPr/>
        </p:nvSpPr>
        <p:spPr>
          <a:xfrm>
            <a:off x="5661507" y="1211580"/>
            <a:ext cx="320040" cy="320040"/>
          </a:xfrm>
          <a:prstGeom prst="rect">
            <a:avLst/>
          </a:prstGeom>
          <a:noFill/>
        </p:spPr>
        <p:txBody>
          <a:bodyPr wrap="none" anchor="ctr">
            <a:spAutoFit/>
          </a:bodyPr>
          <a:lstStyle/>
          <a:p>
            <a:pPr algn="ctr">
              <a:defRPr sz="1400" b="1">
                <a:solidFill>
                  <a:srgbClr val="0B0F1A"/>
                </a:solidFill>
              </a:defRPr>
            </a:pPr>
            <a:r>
              <a:t>3</a:t>
            </a:r>
          </a:p>
        </p:txBody>
      </p:sp>
      <p:sp>
        <p:nvSpPr>
          <p:cNvPr id="16" name="TextBox 15"/>
          <p:cNvSpPr txBox="1"/>
          <p:nvPr/>
        </p:nvSpPr>
        <p:spPr>
          <a:xfrm>
            <a:off x="4998567" y="1371600"/>
            <a:ext cx="822960" cy="822960"/>
          </a:xfrm>
          <a:prstGeom prst="rect">
            <a:avLst/>
          </a:prstGeom>
          <a:noFill/>
        </p:spPr>
        <p:txBody>
          <a:bodyPr wrap="none" anchor="ctr">
            <a:spAutoFit/>
          </a:bodyPr>
          <a:lstStyle/>
          <a:p>
            <a:pPr algn="ctr">
              <a:defRPr sz="2800" b="1">
                <a:solidFill>
                  <a:srgbClr val="00D4AA"/>
                </a:solidFill>
              </a:defRPr>
            </a:pPr>
            <a:r>
              <a:t>3</a:t>
            </a:r>
          </a:p>
        </p:txBody>
      </p:sp>
      <p:sp>
        <p:nvSpPr>
          <p:cNvPr id="17" name="Right Arrow 16"/>
          <p:cNvSpPr/>
          <p:nvPr/>
        </p:nvSpPr>
        <p:spPr>
          <a:xfrm>
            <a:off x="5912967" y="1645920"/>
            <a:ext cx="365760" cy="274320"/>
          </a:xfrm>
          <a:prstGeom prst="rightArrow">
            <a:avLst/>
          </a:prstGeom>
          <a:solidFill>
            <a:srgbClr val="8B95A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8" name="Rounded Rectangle 17"/>
          <p:cNvSpPr/>
          <p:nvPr/>
        </p:nvSpPr>
        <p:spPr>
          <a:xfrm>
            <a:off x="6370167" y="1371600"/>
            <a:ext cx="822960" cy="82296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9" name="Oval 18"/>
          <p:cNvSpPr/>
          <p:nvPr/>
        </p:nvSpPr>
        <p:spPr>
          <a:xfrm>
            <a:off x="7033107" y="1211580"/>
            <a:ext cx="320040" cy="32004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0" name="TextBox 19"/>
          <p:cNvSpPr txBox="1"/>
          <p:nvPr/>
        </p:nvSpPr>
        <p:spPr>
          <a:xfrm>
            <a:off x="7033107" y="1211580"/>
            <a:ext cx="320040" cy="320040"/>
          </a:xfrm>
          <a:prstGeom prst="rect">
            <a:avLst/>
          </a:prstGeom>
          <a:noFill/>
        </p:spPr>
        <p:txBody>
          <a:bodyPr wrap="none" anchor="ctr">
            <a:spAutoFit/>
          </a:bodyPr>
          <a:lstStyle/>
          <a:p>
            <a:pPr algn="ctr">
              <a:defRPr sz="1400" b="1">
                <a:solidFill>
                  <a:srgbClr val="0B0F1A"/>
                </a:solidFill>
              </a:defRPr>
            </a:pPr>
            <a:r>
              <a:t>4</a:t>
            </a:r>
          </a:p>
        </p:txBody>
      </p:sp>
      <p:sp>
        <p:nvSpPr>
          <p:cNvPr id="21" name="TextBox 20"/>
          <p:cNvSpPr txBox="1"/>
          <p:nvPr/>
        </p:nvSpPr>
        <p:spPr>
          <a:xfrm>
            <a:off x="6370167" y="1371600"/>
            <a:ext cx="822960" cy="822960"/>
          </a:xfrm>
          <a:prstGeom prst="rect">
            <a:avLst/>
          </a:prstGeom>
          <a:noFill/>
        </p:spPr>
        <p:txBody>
          <a:bodyPr wrap="none" anchor="ctr">
            <a:spAutoFit/>
          </a:bodyPr>
          <a:lstStyle/>
          <a:p>
            <a:pPr algn="ctr">
              <a:defRPr sz="2800" b="1">
                <a:solidFill>
                  <a:srgbClr val="00D4AA"/>
                </a:solidFill>
              </a:defRPr>
            </a:pPr>
            <a:r>
              <a:t>4</a:t>
            </a:r>
          </a:p>
        </p:txBody>
      </p:sp>
      <p:sp>
        <p:nvSpPr>
          <p:cNvPr id="22" name="Right Arrow 21"/>
          <p:cNvSpPr/>
          <p:nvPr/>
        </p:nvSpPr>
        <p:spPr>
          <a:xfrm>
            <a:off x="7284567" y="1645920"/>
            <a:ext cx="365760" cy="274320"/>
          </a:xfrm>
          <a:prstGeom prst="rightArrow">
            <a:avLst/>
          </a:prstGeom>
          <a:solidFill>
            <a:srgbClr val="8B95A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3" name="Rounded Rectangle 22"/>
          <p:cNvSpPr/>
          <p:nvPr/>
        </p:nvSpPr>
        <p:spPr>
          <a:xfrm>
            <a:off x="7741767" y="1371600"/>
            <a:ext cx="822960" cy="82296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4" name="Oval 23"/>
          <p:cNvSpPr/>
          <p:nvPr/>
        </p:nvSpPr>
        <p:spPr>
          <a:xfrm>
            <a:off x="8404707" y="1211580"/>
            <a:ext cx="320040" cy="32004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5" name="TextBox 24"/>
          <p:cNvSpPr txBox="1"/>
          <p:nvPr/>
        </p:nvSpPr>
        <p:spPr>
          <a:xfrm>
            <a:off x="8404707" y="1211580"/>
            <a:ext cx="320040" cy="320040"/>
          </a:xfrm>
          <a:prstGeom prst="rect">
            <a:avLst/>
          </a:prstGeom>
          <a:noFill/>
        </p:spPr>
        <p:txBody>
          <a:bodyPr wrap="none" anchor="ctr">
            <a:spAutoFit/>
          </a:bodyPr>
          <a:lstStyle/>
          <a:p>
            <a:pPr algn="ctr">
              <a:defRPr sz="1400" b="1">
                <a:solidFill>
                  <a:srgbClr val="0B0F1A"/>
                </a:solidFill>
              </a:defRPr>
            </a:pPr>
            <a:r>
              <a:t>5</a:t>
            </a:r>
          </a:p>
        </p:txBody>
      </p:sp>
      <p:sp>
        <p:nvSpPr>
          <p:cNvPr id="26" name="TextBox 25"/>
          <p:cNvSpPr txBox="1"/>
          <p:nvPr/>
        </p:nvSpPr>
        <p:spPr>
          <a:xfrm>
            <a:off x="7741767" y="1371600"/>
            <a:ext cx="822960" cy="822960"/>
          </a:xfrm>
          <a:prstGeom prst="rect">
            <a:avLst/>
          </a:prstGeom>
          <a:noFill/>
        </p:spPr>
        <p:txBody>
          <a:bodyPr wrap="none" anchor="ctr">
            <a:spAutoFit/>
          </a:bodyPr>
          <a:lstStyle/>
          <a:p>
            <a:pPr algn="ctr">
              <a:defRPr sz="2800" b="1">
                <a:solidFill>
                  <a:srgbClr val="00D4AA"/>
                </a:solidFill>
              </a:defRPr>
            </a:pPr>
            <a:r>
              <a:t>5</a:t>
            </a:r>
          </a:p>
        </p:txBody>
      </p:sp>
      <p:sp>
        <p:nvSpPr>
          <p:cNvPr id="27" name="Right Arrow 26"/>
          <p:cNvSpPr/>
          <p:nvPr/>
        </p:nvSpPr>
        <p:spPr>
          <a:xfrm>
            <a:off x="8656167" y="1645920"/>
            <a:ext cx="365760" cy="274320"/>
          </a:xfrm>
          <a:prstGeom prst="rightArrow">
            <a:avLst/>
          </a:prstGeom>
          <a:solidFill>
            <a:srgbClr val="8B95A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8" name="Rounded Rectangle 27"/>
          <p:cNvSpPr/>
          <p:nvPr/>
        </p:nvSpPr>
        <p:spPr>
          <a:xfrm>
            <a:off x="9113367" y="1371600"/>
            <a:ext cx="822960" cy="82296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9" name="Oval 28"/>
          <p:cNvSpPr/>
          <p:nvPr/>
        </p:nvSpPr>
        <p:spPr>
          <a:xfrm>
            <a:off x="9776307" y="1211580"/>
            <a:ext cx="320040" cy="32004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0" name="TextBox 29"/>
          <p:cNvSpPr txBox="1"/>
          <p:nvPr/>
        </p:nvSpPr>
        <p:spPr>
          <a:xfrm>
            <a:off x="9776307" y="1211580"/>
            <a:ext cx="320040" cy="320040"/>
          </a:xfrm>
          <a:prstGeom prst="rect">
            <a:avLst/>
          </a:prstGeom>
          <a:noFill/>
        </p:spPr>
        <p:txBody>
          <a:bodyPr wrap="none" anchor="ctr">
            <a:spAutoFit/>
          </a:bodyPr>
          <a:lstStyle/>
          <a:p>
            <a:pPr algn="ctr">
              <a:defRPr sz="1400" b="1">
                <a:solidFill>
                  <a:srgbClr val="0B0F1A"/>
                </a:solidFill>
              </a:defRPr>
            </a:pPr>
            <a:r>
              <a:t>6</a:t>
            </a:r>
          </a:p>
        </p:txBody>
      </p:sp>
      <p:sp>
        <p:nvSpPr>
          <p:cNvPr id="31" name="TextBox 30"/>
          <p:cNvSpPr txBox="1"/>
          <p:nvPr/>
        </p:nvSpPr>
        <p:spPr>
          <a:xfrm>
            <a:off x="9113367" y="1371600"/>
            <a:ext cx="822960" cy="822960"/>
          </a:xfrm>
          <a:prstGeom prst="rect">
            <a:avLst/>
          </a:prstGeom>
          <a:noFill/>
        </p:spPr>
        <p:txBody>
          <a:bodyPr wrap="none" anchor="ctr">
            <a:spAutoFit/>
          </a:bodyPr>
          <a:lstStyle/>
          <a:p>
            <a:pPr algn="ctr">
              <a:defRPr sz="2800" b="1">
                <a:solidFill>
                  <a:srgbClr val="00D4AA"/>
                </a:solidFill>
              </a:defRPr>
            </a:pPr>
            <a:r>
              <a:t>6</a:t>
            </a:r>
          </a:p>
        </p:txBody>
      </p:sp>
      <p:sp>
        <p:nvSpPr>
          <p:cNvPr id="32" name="TextBox 31"/>
          <p:cNvSpPr txBox="1"/>
          <p:nvPr/>
        </p:nvSpPr>
        <p:spPr>
          <a:xfrm>
            <a:off x="1371600" y="2743200"/>
            <a:ext cx="457200" cy="457200"/>
          </a:xfrm>
          <a:prstGeom prst="rect">
            <a:avLst/>
          </a:prstGeom>
          <a:noFill/>
        </p:spPr>
        <p:txBody>
          <a:bodyPr wrap="none">
            <a:spAutoFit/>
          </a:bodyPr>
          <a:lstStyle/>
          <a:p>
            <a:pPr>
              <a:defRPr sz="2000" b="1">
                <a:solidFill>
                  <a:srgbClr val="00D4AA"/>
                </a:solidFill>
              </a:defRPr>
            </a:pPr>
            <a:r>
              <a:t>1</a:t>
            </a:r>
          </a:p>
        </p:txBody>
      </p:sp>
      <p:sp>
        <p:nvSpPr>
          <p:cNvPr id="33" name="TextBox 32"/>
          <p:cNvSpPr txBox="1"/>
          <p:nvPr/>
        </p:nvSpPr>
        <p:spPr>
          <a:xfrm>
            <a:off x="1828800" y="2743200"/>
            <a:ext cx="8991295" cy="548640"/>
          </a:xfrm>
          <a:prstGeom prst="rect">
            <a:avLst/>
          </a:prstGeom>
          <a:noFill/>
        </p:spPr>
        <p:txBody>
          <a:bodyPr wrap="square">
            <a:spAutoFit/>
          </a:bodyPr>
          <a:lstStyle/>
          <a:p>
            <a:pPr>
              <a:defRPr sz="1800">
                <a:solidFill>
                  <a:srgbClr val="FFFFFF"/>
                </a:solidFill>
              </a:defRPr>
            </a:pPr>
            <a:r>
              <a:t>Main session receives complex task</a:t>
            </a:r>
          </a:p>
        </p:txBody>
      </p:sp>
      <p:sp>
        <p:nvSpPr>
          <p:cNvPr id="34" name="TextBox 33"/>
          <p:cNvSpPr txBox="1"/>
          <p:nvPr/>
        </p:nvSpPr>
        <p:spPr>
          <a:xfrm>
            <a:off x="1371600" y="3383280"/>
            <a:ext cx="457200" cy="457200"/>
          </a:xfrm>
          <a:prstGeom prst="rect">
            <a:avLst/>
          </a:prstGeom>
          <a:noFill/>
        </p:spPr>
        <p:txBody>
          <a:bodyPr wrap="none">
            <a:spAutoFit/>
          </a:bodyPr>
          <a:lstStyle/>
          <a:p>
            <a:pPr>
              <a:defRPr sz="2000" b="1">
                <a:solidFill>
                  <a:srgbClr val="00D4AA"/>
                </a:solidFill>
              </a:defRPr>
            </a:pPr>
            <a:r>
              <a:t>2</a:t>
            </a:r>
          </a:p>
        </p:txBody>
      </p:sp>
      <p:sp>
        <p:nvSpPr>
          <p:cNvPr id="35" name="TextBox 34"/>
          <p:cNvSpPr txBox="1"/>
          <p:nvPr/>
        </p:nvSpPr>
        <p:spPr>
          <a:xfrm>
            <a:off x="1828800" y="3383280"/>
            <a:ext cx="8991295" cy="548640"/>
          </a:xfrm>
          <a:prstGeom prst="rect">
            <a:avLst/>
          </a:prstGeom>
          <a:noFill/>
        </p:spPr>
        <p:txBody>
          <a:bodyPr wrap="square">
            <a:spAutoFit/>
          </a:bodyPr>
          <a:lstStyle/>
          <a:p>
            <a:pPr>
              <a:defRPr sz="1800">
                <a:solidFill>
                  <a:srgbClr val="FFFFFF"/>
                </a:solidFill>
              </a:defRPr>
            </a:pPr>
            <a:r>
              <a:t>Spawn specialized subagents (parallel)</a:t>
            </a:r>
          </a:p>
        </p:txBody>
      </p:sp>
      <p:sp>
        <p:nvSpPr>
          <p:cNvPr id="36" name="TextBox 35"/>
          <p:cNvSpPr txBox="1"/>
          <p:nvPr/>
        </p:nvSpPr>
        <p:spPr>
          <a:xfrm>
            <a:off x="1371600" y="4023360"/>
            <a:ext cx="457200" cy="457200"/>
          </a:xfrm>
          <a:prstGeom prst="rect">
            <a:avLst/>
          </a:prstGeom>
          <a:noFill/>
        </p:spPr>
        <p:txBody>
          <a:bodyPr wrap="none">
            <a:spAutoFit/>
          </a:bodyPr>
          <a:lstStyle/>
          <a:p>
            <a:pPr>
              <a:defRPr sz="2000" b="1">
                <a:solidFill>
                  <a:srgbClr val="00D4AA"/>
                </a:solidFill>
              </a:defRPr>
            </a:pPr>
            <a:r>
              <a:t>3</a:t>
            </a:r>
          </a:p>
        </p:txBody>
      </p:sp>
      <p:sp>
        <p:nvSpPr>
          <p:cNvPr id="37" name="TextBox 36"/>
          <p:cNvSpPr txBox="1"/>
          <p:nvPr/>
        </p:nvSpPr>
        <p:spPr>
          <a:xfrm>
            <a:off x="1828800" y="4023360"/>
            <a:ext cx="8991295" cy="548640"/>
          </a:xfrm>
          <a:prstGeom prst="rect">
            <a:avLst/>
          </a:prstGeom>
          <a:noFill/>
        </p:spPr>
        <p:txBody>
          <a:bodyPr wrap="square">
            <a:spAutoFit/>
          </a:bodyPr>
          <a:lstStyle/>
          <a:p>
            <a:pPr>
              <a:defRPr sz="1800">
                <a:solidFill>
                  <a:srgbClr val="FFFFFF"/>
                </a:solidFill>
              </a:defRPr>
            </a:pPr>
            <a:r>
              <a:t>Subagents work independently</a:t>
            </a:r>
          </a:p>
        </p:txBody>
      </p:sp>
      <p:sp>
        <p:nvSpPr>
          <p:cNvPr id="38" name="TextBox 37"/>
          <p:cNvSpPr txBox="1"/>
          <p:nvPr/>
        </p:nvSpPr>
        <p:spPr>
          <a:xfrm>
            <a:off x="1371600" y="4663440"/>
            <a:ext cx="457200" cy="457200"/>
          </a:xfrm>
          <a:prstGeom prst="rect">
            <a:avLst/>
          </a:prstGeom>
          <a:noFill/>
        </p:spPr>
        <p:txBody>
          <a:bodyPr wrap="none">
            <a:spAutoFit/>
          </a:bodyPr>
          <a:lstStyle/>
          <a:p>
            <a:pPr>
              <a:defRPr sz="2000" b="1">
                <a:solidFill>
                  <a:srgbClr val="00D4AA"/>
                </a:solidFill>
              </a:defRPr>
            </a:pPr>
            <a:r>
              <a:t>4</a:t>
            </a:r>
          </a:p>
        </p:txBody>
      </p:sp>
      <p:sp>
        <p:nvSpPr>
          <p:cNvPr id="39" name="TextBox 38"/>
          <p:cNvSpPr txBox="1"/>
          <p:nvPr/>
        </p:nvSpPr>
        <p:spPr>
          <a:xfrm>
            <a:off x="1828800" y="4663440"/>
            <a:ext cx="8991295" cy="548640"/>
          </a:xfrm>
          <a:prstGeom prst="rect">
            <a:avLst/>
          </a:prstGeom>
          <a:noFill/>
        </p:spPr>
        <p:txBody>
          <a:bodyPr wrap="square">
            <a:spAutoFit/>
          </a:bodyPr>
          <a:lstStyle/>
          <a:p>
            <a:pPr>
              <a:defRPr sz="1800">
                <a:solidFill>
                  <a:srgbClr val="FFFFFF"/>
                </a:solidFill>
              </a:defRPr>
            </a:pPr>
            <a:r>
              <a:t>Results aggregate back to main</a:t>
            </a:r>
          </a:p>
        </p:txBody>
      </p:sp>
      <p:sp>
        <p:nvSpPr>
          <p:cNvPr id="40" name="TextBox 39"/>
          <p:cNvSpPr txBox="1"/>
          <p:nvPr/>
        </p:nvSpPr>
        <p:spPr>
          <a:xfrm>
            <a:off x="1371600" y="5303520"/>
            <a:ext cx="457200" cy="457200"/>
          </a:xfrm>
          <a:prstGeom prst="rect">
            <a:avLst/>
          </a:prstGeom>
          <a:noFill/>
        </p:spPr>
        <p:txBody>
          <a:bodyPr wrap="none">
            <a:spAutoFit/>
          </a:bodyPr>
          <a:lstStyle/>
          <a:p>
            <a:pPr>
              <a:defRPr sz="2000" b="1">
                <a:solidFill>
                  <a:srgbClr val="00D4AA"/>
                </a:solidFill>
              </a:defRPr>
            </a:pPr>
            <a:r>
              <a:t>5</a:t>
            </a:r>
          </a:p>
        </p:txBody>
      </p:sp>
      <p:sp>
        <p:nvSpPr>
          <p:cNvPr id="41" name="TextBox 40"/>
          <p:cNvSpPr txBox="1"/>
          <p:nvPr/>
        </p:nvSpPr>
        <p:spPr>
          <a:xfrm>
            <a:off x="1828800" y="5303520"/>
            <a:ext cx="8991295" cy="548640"/>
          </a:xfrm>
          <a:prstGeom prst="rect">
            <a:avLst/>
          </a:prstGeom>
          <a:noFill/>
        </p:spPr>
        <p:txBody>
          <a:bodyPr wrap="square">
            <a:spAutoFit/>
          </a:bodyPr>
          <a:lstStyle/>
          <a:p>
            <a:pPr>
              <a:defRPr sz="1800">
                <a:solidFill>
                  <a:srgbClr val="FFFFFF"/>
                </a:solidFill>
              </a:defRPr>
            </a:pPr>
            <a:r>
              <a:t>Main session synthesizes findings</a:t>
            </a:r>
          </a:p>
        </p:txBody>
      </p:sp>
      <p:sp>
        <p:nvSpPr>
          <p:cNvPr id="42" name="TextBox 41"/>
          <p:cNvSpPr txBox="1"/>
          <p:nvPr/>
        </p:nvSpPr>
        <p:spPr>
          <a:xfrm>
            <a:off x="1371600" y="5943600"/>
            <a:ext cx="457200" cy="457200"/>
          </a:xfrm>
          <a:prstGeom prst="rect">
            <a:avLst/>
          </a:prstGeom>
          <a:noFill/>
        </p:spPr>
        <p:txBody>
          <a:bodyPr wrap="none">
            <a:spAutoFit/>
          </a:bodyPr>
          <a:lstStyle/>
          <a:p>
            <a:pPr>
              <a:defRPr sz="2000" b="1">
                <a:solidFill>
                  <a:srgbClr val="00D4AA"/>
                </a:solidFill>
              </a:defRPr>
            </a:pPr>
            <a:r>
              <a:t>6</a:t>
            </a:r>
          </a:p>
        </p:txBody>
      </p:sp>
      <p:sp>
        <p:nvSpPr>
          <p:cNvPr id="43" name="TextBox 42"/>
          <p:cNvSpPr txBox="1"/>
          <p:nvPr/>
        </p:nvSpPr>
        <p:spPr>
          <a:xfrm>
            <a:off x="1828800" y="5943600"/>
            <a:ext cx="8991295" cy="548640"/>
          </a:xfrm>
          <a:prstGeom prst="rect">
            <a:avLst/>
          </a:prstGeom>
          <a:noFill/>
        </p:spPr>
        <p:txBody>
          <a:bodyPr wrap="square">
            <a:spAutoFit/>
          </a:bodyPr>
          <a:lstStyle/>
          <a:p>
            <a:pPr>
              <a:defRPr sz="1800">
                <a:solidFill>
                  <a:srgbClr val="FFFFFF"/>
                </a:solidFill>
              </a:defRPr>
            </a:pPr>
            <a:r>
              <a:t>Main session takes action</a:t>
            </a:r>
          </a:p>
        </p:txBody>
      </p:sp>
      <p:pic>
        <p:nvPicPr>
          <p:cNvPr id="44" name="Picture 43" descr="d3-subagent-orchestration.png"/>
          <p:cNvPicPr>
            <a:picLocks noChangeAspect="1"/>
          </p:cNvPicPr>
          <p:nvPr/>
        </p:nvPicPr>
        <p:blipFill>
          <a:blip r:embed="rId3"/>
          <a:stretch>
            <a:fillRect/>
          </a:stretch>
        </p:blipFill>
        <p:spPr>
          <a:xfrm>
            <a:off x="457200" y="1188720"/>
            <a:ext cx="11247120" cy="7498080"/>
          </a:xfrm>
          <a:prstGeom prst="rect">
            <a:avLst/>
          </a:prstGeom>
        </p:spPr>
      </p:pic>
    </p:spTree>
  </p:cSld>
  <p:clrMapOvr>
    <a:masterClrMapping/>
  </p:clrMapOvr>
</p:sld>
</file>

<file path=ppt/slides/slide1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Subagent Best Practices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Use Haiku for simple tasks (10× cheaper, 3× faster)</a:t>
            </a:r>
          </a:p>
          <a:p>
            <a:pPr>
              <a:spcBef>
                <a:spcPts val="800"/>
              </a:spcBef>
              <a:spcAft>
                <a:spcPts val="800"/>
              </a:spcAft>
              <a:defRPr sz="2200">
                <a:solidFill>
                  <a:srgbClr val="FFFFFF"/>
                </a:solidFill>
              </a:defRPr>
            </a:pPr>
            <a:r>
              <a:t>  Use Sonnet for analysis requiring reasoning</a:t>
            </a:r>
          </a:p>
          <a:p>
            <a:pPr>
              <a:spcBef>
                <a:spcPts val="800"/>
              </a:spcBef>
              <a:spcAft>
                <a:spcPts val="800"/>
              </a:spcAft>
              <a:defRPr sz="2200">
                <a:solidFill>
                  <a:srgbClr val="FFFFFF"/>
                </a:solidFill>
              </a:defRPr>
            </a:pPr>
            <a:r>
              <a:t>  Use Opus only when quality is critical</a:t>
            </a:r>
          </a:p>
          <a:p>
            <a:pPr>
              <a:spcBef>
                <a:spcPts val="800"/>
              </a:spcBef>
              <a:spcAft>
                <a:spcPts val="800"/>
              </a:spcAft>
              <a:defRPr sz="2200">
                <a:solidFill>
                  <a:srgbClr val="FFFFFF"/>
                </a:solidFill>
              </a:defRPr>
            </a:pPr>
            <a:r>
              <a:t>  Clear role definition in agent prompt</a:t>
            </a:r>
          </a:p>
          <a:p>
            <a:pPr>
              <a:spcBef>
                <a:spcPts val="800"/>
              </a:spcBef>
              <a:spcAft>
                <a:spcPts val="800"/>
              </a:spcAft>
              <a:defRPr sz="2200">
                <a:solidFill>
                  <a:srgbClr val="FFFFFF"/>
                </a:solidFill>
              </a:defRPr>
            </a:pPr>
            <a:r>
              <a:t>  Specific output format (helps main session parse)</a:t>
            </a:r>
          </a:p>
          <a:p>
            <a:pPr>
              <a:spcBef>
                <a:spcPts val="800"/>
              </a:spcBef>
              <a:spcAft>
                <a:spcPts val="800"/>
              </a:spcAft>
              <a:defRPr sz="2200">
                <a:solidFill>
                  <a:srgbClr val="FFFFFF"/>
                </a:solidFill>
              </a:defRPr>
            </a:pPr>
            <a:r>
              <a:t>  Don't spawn subagents for interactive work</a:t>
            </a:r>
          </a:p>
          <a:p>
            <a:pPr>
              <a:spcBef>
                <a:spcPts val="800"/>
              </a:spcBef>
              <a:spcAft>
                <a:spcPts val="800"/>
              </a:spcAft>
              <a:defRPr sz="2200">
                <a:solidFill>
                  <a:srgbClr val="FFFFFF"/>
                </a:solidFill>
              </a:defRPr>
            </a:pPr>
            <a:r>
              <a:t>  Pattern: Many subagents researching → Main session deciding</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Day 3 Agenda</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Rounded Rectangle 3"/>
          <p:cNvSpPr/>
          <p:nvPr/>
        </p:nvSpPr>
        <p:spPr>
          <a:xfrm>
            <a:off x="457200" y="1645920"/>
            <a:ext cx="5410047" cy="640080"/>
          </a:xfrm>
          <a:prstGeom prst="round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594360" y="1645920"/>
            <a:ext cx="5135727" cy="640080"/>
          </a:xfrm>
          <a:prstGeom prst="rect">
            <a:avLst/>
          </a:prstGeom>
          <a:noFill/>
        </p:spPr>
        <p:txBody>
          <a:bodyPr wrap="none" anchor="ctr">
            <a:spAutoFit/>
          </a:bodyPr>
          <a:lstStyle/>
          <a:p>
            <a:pPr>
              <a:defRPr sz="1800" b="1">
                <a:solidFill>
                  <a:srgbClr val="0B0F1A"/>
                </a:solidFill>
              </a:defRPr>
            </a:pPr>
            <a:r>
              <a:t>Morning  (9:00 AM - 12:00 PM)</a:t>
            </a:r>
          </a:p>
        </p:txBody>
      </p:sp>
      <p:sp>
        <p:nvSpPr>
          <p:cNvPr id="6" name="Rectangle 5"/>
          <p:cNvSpPr/>
          <p:nvPr/>
        </p:nvSpPr>
        <p:spPr>
          <a:xfrm>
            <a:off x="457200" y="2468880"/>
            <a:ext cx="5410047" cy="502920"/>
          </a:xfrm>
          <a:prstGeom prst="rect">
            <a:avLst/>
          </a:prstGeom>
          <a:solidFill>
            <a:srgbClr val="141A2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594360" y="2468880"/>
            <a:ext cx="4221327" cy="502920"/>
          </a:xfrm>
          <a:prstGeom prst="rect">
            <a:avLst/>
          </a:prstGeom>
          <a:noFill/>
        </p:spPr>
        <p:txBody>
          <a:bodyPr wrap="square" anchor="ctr">
            <a:spAutoFit/>
          </a:bodyPr>
          <a:lstStyle/>
          <a:p>
            <a:pPr>
              <a:defRPr sz="1600">
                <a:solidFill>
                  <a:srgbClr val="FFFFFF"/>
                </a:solidFill>
              </a:defRPr>
            </a:pPr>
            <a:r>
              <a:t>Custom Commands</a:t>
            </a:r>
          </a:p>
        </p:txBody>
      </p:sp>
      <p:sp>
        <p:nvSpPr>
          <p:cNvPr id="8" name="Rounded Rectangle 7"/>
          <p:cNvSpPr/>
          <p:nvPr/>
        </p:nvSpPr>
        <p:spPr>
          <a:xfrm>
            <a:off x="4815687" y="256032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815687" y="2560320"/>
            <a:ext cx="914400" cy="320040"/>
          </a:xfrm>
          <a:prstGeom prst="rect">
            <a:avLst/>
          </a:prstGeom>
          <a:noFill/>
        </p:spPr>
        <p:txBody>
          <a:bodyPr wrap="none" anchor="ctr">
            <a:spAutoFit/>
          </a:bodyPr>
          <a:lstStyle/>
          <a:p>
            <a:pPr algn="ctr">
              <a:defRPr sz="1300" b="1">
                <a:solidFill>
                  <a:srgbClr val="00D4AA"/>
                </a:solidFill>
              </a:defRPr>
            </a:pPr>
            <a:r>
              <a:t>45 min</a:t>
            </a:r>
          </a:p>
        </p:txBody>
      </p:sp>
      <p:sp>
        <p:nvSpPr>
          <p:cNvPr id="10" name="TextBox 9"/>
          <p:cNvSpPr txBox="1"/>
          <p:nvPr/>
        </p:nvSpPr>
        <p:spPr>
          <a:xfrm>
            <a:off x="594360" y="2971800"/>
            <a:ext cx="4221327" cy="502920"/>
          </a:xfrm>
          <a:prstGeom prst="rect">
            <a:avLst/>
          </a:prstGeom>
          <a:noFill/>
        </p:spPr>
        <p:txBody>
          <a:bodyPr wrap="square" anchor="ctr">
            <a:spAutoFit/>
          </a:bodyPr>
          <a:lstStyle/>
          <a:p>
            <a:pPr>
              <a:defRPr sz="1600">
                <a:solidFill>
                  <a:srgbClr val="FFFFFF"/>
                </a:solidFill>
              </a:defRPr>
            </a:pPr>
            <a:r>
              <a:t>Subagents &amp; Orchestration</a:t>
            </a:r>
          </a:p>
        </p:txBody>
      </p:sp>
      <p:sp>
        <p:nvSpPr>
          <p:cNvPr id="11" name="Rounded Rectangle 10"/>
          <p:cNvSpPr/>
          <p:nvPr/>
        </p:nvSpPr>
        <p:spPr>
          <a:xfrm>
            <a:off x="4815687" y="306324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815687" y="3063240"/>
            <a:ext cx="914400" cy="320040"/>
          </a:xfrm>
          <a:prstGeom prst="rect">
            <a:avLst/>
          </a:prstGeom>
          <a:noFill/>
        </p:spPr>
        <p:txBody>
          <a:bodyPr wrap="none" anchor="ctr">
            <a:spAutoFit/>
          </a:bodyPr>
          <a:lstStyle/>
          <a:p>
            <a:pPr algn="ctr">
              <a:defRPr sz="1300" b="1">
                <a:solidFill>
                  <a:srgbClr val="00D4AA"/>
                </a:solidFill>
              </a:defRPr>
            </a:pPr>
            <a:r>
              <a:t>45 min</a:t>
            </a:r>
          </a:p>
        </p:txBody>
      </p:sp>
      <p:sp>
        <p:nvSpPr>
          <p:cNvPr id="13" name="Rectangle 12"/>
          <p:cNvSpPr/>
          <p:nvPr/>
        </p:nvSpPr>
        <p:spPr>
          <a:xfrm>
            <a:off x="457200" y="3474720"/>
            <a:ext cx="5410047" cy="502920"/>
          </a:xfrm>
          <a:prstGeom prst="rect">
            <a:avLst/>
          </a:prstGeom>
          <a:solidFill>
            <a:srgbClr val="141A2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594360" y="3474720"/>
            <a:ext cx="4221327" cy="502920"/>
          </a:xfrm>
          <a:prstGeom prst="rect">
            <a:avLst/>
          </a:prstGeom>
          <a:noFill/>
        </p:spPr>
        <p:txBody>
          <a:bodyPr wrap="square" anchor="ctr">
            <a:spAutoFit/>
          </a:bodyPr>
          <a:lstStyle/>
          <a:p>
            <a:pPr>
              <a:defRPr sz="1600">
                <a:solidFill>
                  <a:srgbClr val="FFFFFF"/>
                </a:solidFill>
              </a:defRPr>
            </a:pPr>
            <a:r>
              <a:t>Hooks</a:t>
            </a:r>
          </a:p>
        </p:txBody>
      </p:sp>
      <p:sp>
        <p:nvSpPr>
          <p:cNvPr id="15" name="Rounded Rectangle 14"/>
          <p:cNvSpPr/>
          <p:nvPr/>
        </p:nvSpPr>
        <p:spPr>
          <a:xfrm>
            <a:off x="4815687" y="356616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4815687" y="3566160"/>
            <a:ext cx="914400" cy="320040"/>
          </a:xfrm>
          <a:prstGeom prst="rect">
            <a:avLst/>
          </a:prstGeom>
          <a:noFill/>
        </p:spPr>
        <p:txBody>
          <a:bodyPr wrap="none" anchor="ctr">
            <a:spAutoFit/>
          </a:bodyPr>
          <a:lstStyle/>
          <a:p>
            <a:pPr algn="ctr">
              <a:defRPr sz="1300" b="1">
                <a:solidFill>
                  <a:srgbClr val="00D4AA"/>
                </a:solidFill>
              </a:defRPr>
            </a:pPr>
            <a:r>
              <a:t>45 min</a:t>
            </a:r>
          </a:p>
        </p:txBody>
      </p:sp>
      <p:sp>
        <p:nvSpPr>
          <p:cNvPr id="17" name="TextBox 16"/>
          <p:cNvSpPr txBox="1"/>
          <p:nvPr/>
        </p:nvSpPr>
        <p:spPr>
          <a:xfrm>
            <a:off x="594360" y="3977640"/>
            <a:ext cx="4221327" cy="502920"/>
          </a:xfrm>
          <a:prstGeom prst="rect">
            <a:avLst/>
          </a:prstGeom>
          <a:noFill/>
        </p:spPr>
        <p:txBody>
          <a:bodyPr wrap="square" anchor="ctr">
            <a:spAutoFit/>
          </a:bodyPr>
          <a:lstStyle/>
          <a:p>
            <a:pPr>
              <a:defRPr sz="1600" i="1">
                <a:solidFill>
                  <a:srgbClr val="8B95A5"/>
                </a:solidFill>
              </a:defRPr>
            </a:pPr>
            <a:r>
              <a:t>Break</a:t>
            </a:r>
          </a:p>
        </p:txBody>
      </p:sp>
      <p:sp>
        <p:nvSpPr>
          <p:cNvPr id="18" name="Rounded Rectangle 17"/>
          <p:cNvSpPr/>
          <p:nvPr/>
        </p:nvSpPr>
        <p:spPr>
          <a:xfrm>
            <a:off x="4815687" y="4069080"/>
            <a:ext cx="914400" cy="320040"/>
          </a:xfrm>
          <a:prstGeom prst="roundRect">
            <a:avLst/>
          </a:prstGeom>
          <a:solidFill>
            <a:srgbClr val="141A26"/>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9" name="TextBox 18"/>
          <p:cNvSpPr txBox="1"/>
          <p:nvPr/>
        </p:nvSpPr>
        <p:spPr>
          <a:xfrm>
            <a:off x="4815687" y="4069080"/>
            <a:ext cx="914400" cy="320040"/>
          </a:xfrm>
          <a:prstGeom prst="rect">
            <a:avLst/>
          </a:prstGeom>
          <a:noFill/>
        </p:spPr>
        <p:txBody>
          <a:bodyPr wrap="none" anchor="ctr">
            <a:spAutoFit/>
          </a:bodyPr>
          <a:lstStyle/>
          <a:p>
            <a:pPr algn="ctr">
              <a:defRPr sz="1300" b="1">
                <a:solidFill>
                  <a:srgbClr val="00D4AA"/>
                </a:solidFill>
              </a:defRPr>
            </a:pPr>
            <a:r>
              <a:t>15 min</a:t>
            </a:r>
          </a:p>
        </p:txBody>
      </p:sp>
      <p:sp>
        <p:nvSpPr>
          <p:cNvPr id="20" name="Rectangle 19"/>
          <p:cNvSpPr/>
          <p:nvPr/>
        </p:nvSpPr>
        <p:spPr>
          <a:xfrm>
            <a:off x="457200" y="4480560"/>
            <a:ext cx="5410047" cy="502920"/>
          </a:xfrm>
          <a:prstGeom prst="rect">
            <a:avLst/>
          </a:prstGeom>
          <a:solidFill>
            <a:srgbClr val="141A2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1" name="TextBox 20"/>
          <p:cNvSpPr txBox="1"/>
          <p:nvPr/>
        </p:nvSpPr>
        <p:spPr>
          <a:xfrm>
            <a:off x="594360" y="4480560"/>
            <a:ext cx="4221327" cy="502920"/>
          </a:xfrm>
          <a:prstGeom prst="rect">
            <a:avLst/>
          </a:prstGeom>
          <a:noFill/>
        </p:spPr>
        <p:txBody>
          <a:bodyPr wrap="square" anchor="ctr">
            <a:spAutoFit/>
          </a:bodyPr>
          <a:lstStyle/>
          <a:p>
            <a:pPr>
              <a:defRPr sz="1600">
                <a:solidFill>
                  <a:srgbClr val="FFFFFF"/>
                </a:solidFill>
              </a:defRPr>
            </a:pPr>
            <a:r>
              <a:t>Plan Mode &amp; Thinking</a:t>
            </a:r>
          </a:p>
        </p:txBody>
      </p:sp>
      <p:sp>
        <p:nvSpPr>
          <p:cNvPr id="22" name="Rounded Rectangle 21"/>
          <p:cNvSpPr/>
          <p:nvPr/>
        </p:nvSpPr>
        <p:spPr>
          <a:xfrm>
            <a:off x="4815687" y="457200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3" name="TextBox 22"/>
          <p:cNvSpPr txBox="1"/>
          <p:nvPr/>
        </p:nvSpPr>
        <p:spPr>
          <a:xfrm>
            <a:off x="4815687" y="4572000"/>
            <a:ext cx="914400" cy="320040"/>
          </a:xfrm>
          <a:prstGeom prst="rect">
            <a:avLst/>
          </a:prstGeom>
          <a:noFill/>
        </p:spPr>
        <p:txBody>
          <a:bodyPr wrap="none" anchor="ctr">
            <a:spAutoFit/>
          </a:bodyPr>
          <a:lstStyle/>
          <a:p>
            <a:pPr algn="ctr">
              <a:defRPr sz="1300" b="1">
                <a:solidFill>
                  <a:srgbClr val="00D4AA"/>
                </a:solidFill>
              </a:defRPr>
            </a:pPr>
            <a:r>
              <a:t>45 min</a:t>
            </a:r>
          </a:p>
        </p:txBody>
      </p:sp>
      <p:sp>
        <p:nvSpPr>
          <p:cNvPr id="24" name="TextBox 23"/>
          <p:cNvSpPr txBox="1"/>
          <p:nvPr/>
        </p:nvSpPr>
        <p:spPr>
          <a:xfrm>
            <a:off x="594360" y="4983480"/>
            <a:ext cx="4221327" cy="502920"/>
          </a:xfrm>
          <a:prstGeom prst="rect">
            <a:avLst/>
          </a:prstGeom>
          <a:noFill/>
        </p:spPr>
        <p:txBody>
          <a:bodyPr wrap="square" anchor="ctr">
            <a:spAutoFit/>
          </a:bodyPr>
          <a:lstStyle/>
          <a:p>
            <a:pPr>
              <a:defRPr sz="1600">
                <a:solidFill>
                  <a:srgbClr val="FFFFFF"/>
                </a:solidFill>
              </a:defRPr>
            </a:pPr>
            <a:r>
              <a:t>Lab 1</a:t>
            </a:r>
          </a:p>
        </p:txBody>
      </p:sp>
      <p:sp>
        <p:nvSpPr>
          <p:cNvPr id="25" name="Rounded Rectangle 24"/>
          <p:cNvSpPr/>
          <p:nvPr/>
        </p:nvSpPr>
        <p:spPr>
          <a:xfrm>
            <a:off x="4815687" y="507492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6" name="TextBox 25"/>
          <p:cNvSpPr txBox="1"/>
          <p:nvPr/>
        </p:nvSpPr>
        <p:spPr>
          <a:xfrm>
            <a:off x="4815687" y="5074920"/>
            <a:ext cx="914400" cy="320040"/>
          </a:xfrm>
          <a:prstGeom prst="rect">
            <a:avLst/>
          </a:prstGeom>
          <a:noFill/>
        </p:spPr>
        <p:txBody>
          <a:bodyPr wrap="none" anchor="ctr">
            <a:spAutoFit/>
          </a:bodyPr>
          <a:lstStyle/>
          <a:p>
            <a:pPr algn="ctr">
              <a:defRPr sz="1300" b="1">
                <a:solidFill>
                  <a:srgbClr val="00D4AA"/>
                </a:solidFill>
              </a:defRPr>
            </a:pPr>
            <a:r>
              <a:t>45 min</a:t>
            </a:r>
          </a:p>
        </p:txBody>
      </p:sp>
      <p:sp>
        <p:nvSpPr>
          <p:cNvPr id="27" name="Rounded Rectangle 26"/>
          <p:cNvSpPr/>
          <p:nvPr/>
        </p:nvSpPr>
        <p:spPr>
          <a:xfrm>
            <a:off x="6324447" y="1645920"/>
            <a:ext cx="5410047" cy="640080"/>
          </a:xfrm>
          <a:prstGeom prst="round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8" name="TextBox 27"/>
          <p:cNvSpPr txBox="1"/>
          <p:nvPr/>
        </p:nvSpPr>
        <p:spPr>
          <a:xfrm>
            <a:off x="6461607" y="1645920"/>
            <a:ext cx="5135727" cy="640080"/>
          </a:xfrm>
          <a:prstGeom prst="rect">
            <a:avLst/>
          </a:prstGeom>
          <a:noFill/>
        </p:spPr>
        <p:txBody>
          <a:bodyPr wrap="none" anchor="ctr">
            <a:spAutoFit/>
          </a:bodyPr>
          <a:lstStyle/>
          <a:p>
            <a:pPr>
              <a:defRPr sz="1800" b="1">
                <a:solidFill>
                  <a:srgbClr val="0B0F1A"/>
                </a:solidFill>
              </a:defRPr>
            </a:pPr>
            <a:r>
              <a:t>Afternoon  (1:00 PM - 4:00 PM)</a:t>
            </a:r>
          </a:p>
        </p:txBody>
      </p:sp>
      <p:sp>
        <p:nvSpPr>
          <p:cNvPr id="29" name="Rectangle 28"/>
          <p:cNvSpPr/>
          <p:nvPr/>
        </p:nvSpPr>
        <p:spPr>
          <a:xfrm>
            <a:off x="6324447" y="2468880"/>
            <a:ext cx="5410047" cy="502920"/>
          </a:xfrm>
          <a:prstGeom prst="rect">
            <a:avLst/>
          </a:prstGeom>
          <a:solidFill>
            <a:srgbClr val="141A2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0" name="TextBox 29"/>
          <p:cNvSpPr txBox="1"/>
          <p:nvPr/>
        </p:nvSpPr>
        <p:spPr>
          <a:xfrm>
            <a:off x="6461607" y="2468880"/>
            <a:ext cx="4221327" cy="502920"/>
          </a:xfrm>
          <a:prstGeom prst="rect">
            <a:avLst/>
          </a:prstGeom>
          <a:noFill/>
        </p:spPr>
        <p:txBody>
          <a:bodyPr wrap="square" anchor="ctr">
            <a:spAutoFit/>
          </a:bodyPr>
          <a:lstStyle/>
          <a:p>
            <a:pPr>
              <a:defRPr sz="1600">
                <a:solidFill>
                  <a:srgbClr val="FFFFFF"/>
                </a:solidFill>
              </a:defRPr>
            </a:pPr>
            <a:r>
              <a:t>Skills &amp; CLAUDE.md</a:t>
            </a:r>
          </a:p>
        </p:txBody>
      </p:sp>
      <p:sp>
        <p:nvSpPr>
          <p:cNvPr id="31" name="Rounded Rectangle 30"/>
          <p:cNvSpPr/>
          <p:nvPr/>
        </p:nvSpPr>
        <p:spPr>
          <a:xfrm>
            <a:off x="10682935" y="256032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2" name="TextBox 31"/>
          <p:cNvSpPr txBox="1"/>
          <p:nvPr/>
        </p:nvSpPr>
        <p:spPr>
          <a:xfrm>
            <a:off x="10682935" y="2560320"/>
            <a:ext cx="914400" cy="320040"/>
          </a:xfrm>
          <a:prstGeom prst="rect">
            <a:avLst/>
          </a:prstGeom>
          <a:noFill/>
        </p:spPr>
        <p:txBody>
          <a:bodyPr wrap="none" anchor="ctr">
            <a:spAutoFit/>
          </a:bodyPr>
          <a:lstStyle/>
          <a:p>
            <a:pPr algn="ctr">
              <a:defRPr sz="1300" b="1">
                <a:solidFill>
                  <a:srgbClr val="00D4AA"/>
                </a:solidFill>
              </a:defRPr>
            </a:pPr>
            <a:r>
              <a:t>30 min</a:t>
            </a:r>
          </a:p>
        </p:txBody>
      </p:sp>
      <p:sp>
        <p:nvSpPr>
          <p:cNvPr id="33" name="TextBox 32"/>
          <p:cNvSpPr txBox="1"/>
          <p:nvPr/>
        </p:nvSpPr>
        <p:spPr>
          <a:xfrm>
            <a:off x="6461607" y="2971800"/>
            <a:ext cx="4221327" cy="502920"/>
          </a:xfrm>
          <a:prstGeom prst="rect">
            <a:avLst/>
          </a:prstGeom>
          <a:noFill/>
        </p:spPr>
        <p:txBody>
          <a:bodyPr wrap="square" anchor="ctr">
            <a:spAutoFit/>
          </a:bodyPr>
          <a:lstStyle/>
          <a:p>
            <a:pPr>
              <a:defRPr sz="1600">
                <a:solidFill>
                  <a:srgbClr val="FFFFFF"/>
                </a:solidFill>
              </a:defRPr>
            </a:pPr>
            <a:r>
              <a:t>MCP Fundamentals</a:t>
            </a:r>
          </a:p>
        </p:txBody>
      </p:sp>
      <p:sp>
        <p:nvSpPr>
          <p:cNvPr id="34" name="Rounded Rectangle 33"/>
          <p:cNvSpPr/>
          <p:nvPr/>
        </p:nvSpPr>
        <p:spPr>
          <a:xfrm>
            <a:off x="10682935" y="306324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5" name="TextBox 34"/>
          <p:cNvSpPr txBox="1"/>
          <p:nvPr/>
        </p:nvSpPr>
        <p:spPr>
          <a:xfrm>
            <a:off x="10682935" y="3063240"/>
            <a:ext cx="914400" cy="320040"/>
          </a:xfrm>
          <a:prstGeom prst="rect">
            <a:avLst/>
          </a:prstGeom>
          <a:noFill/>
        </p:spPr>
        <p:txBody>
          <a:bodyPr wrap="none" anchor="ctr">
            <a:spAutoFit/>
          </a:bodyPr>
          <a:lstStyle/>
          <a:p>
            <a:pPr algn="ctr">
              <a:defRPr sz="1300" b="1">
                <a:solidFill>
                  <a:srgbClr val="00D4AA"/>
                </a:solidFill>
              </a:defRPr>
            </a:pPr>
            <a:r>
              <a:t>45 min</a:t>
            </a:r>
          </a:p>
        </p:txBody>
      </p:sp>
      <p:sp>
        <p:nvSpPr>
          <p:cNvPr id="36" name="Rectangle 35"/>
          <p:cNvSpPr/>
          <p:nvPr/>
        </p:nvSpPr>
        <p:spPr>
          <a:xfrm>
            <a:off x="6324447" y="3474720"/>
            <a:ext cx="5410047" cy="502920"/>
          </a:xfrm>
          <a:prstGeom prst="rect">
            <a:avLst/>
          </a:prstGeom>
          <a:solidFill>
            <a:srgbClr val="141A2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7" name="TextBox 36"/>
          <p:cNvSpPr txBox="1"/>
          <p:nvPr/>
        </p:nvSpPr>
        <p:spPr>
          <a:xfrm>
            <a:off x="6461607" y="3474720"/>
            <a:ext cx="4221327" cy="502920"/>
          </a:xfrm>
          <a:prstGeom prst="rect">
            <a:avLst/>
          </a:prstGeom>
          <a:noFill/>
        </p:spPr>
        <p:txBody>
          <a:bodyPr wrap="square" anchor="ctr">
            <a:spAutoFit/>
          </a:bodyPr>
          <a:lstStyle/>
          <a:p>
            <a:pPr>
              <a:defRPr sz="1600">
                <a:solidFill>
                  <a:srgbClr val="FFFFFF"/>
                </a:solidFill>
              </a:defRPr>
            </a:pPr>
            <a:r>
              <a:t>MCP Practical</a:t>
            </a:r>
          </a:p>
        </p:txBody>
      </p:sp>
      <p:sp>
        <p:nvSpPr>
          <p:cNvPr id="38" name="Rounded Rectangle 37"/>
          <p:cNvSpPr/>
          <p:nvPr/>
        </p:nvSpPr>
        <p:spPr>
          <a:xfrm>
            <a:off x="10682935" y="356616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9" name="TextBox 38"/>
          <p:cNvSpPr txBox="1"/>
          <p:nvPr/>
        </p:nvSpPr>
        <p:spPr>
          <a:xfrm>
            <a:off x="10682935" y="3566160"/>
            <a:ext cx="914400" cy="320040"/>
          </a:xfrm>
          <a:prstGeom prst="rect">
            <a:avLst/>
          </a:prstGeom>
          <a:noFill/>
        </p:spPr>
        <p:txBody>
          <a:bodyPr wrap="none" anchor="ctr">
            <a:spAutoFit/>
          </a:bodyPr>
          <a:lstStyle/>
          <a:p>
            <a:pPr algn="ctr">
              <a:defRPr sz="1300" b="1">
                <a:solidFill>
                  <a:srgbClr val="00D4AA"/>
                </a:solidFill>
              </a:defRPr>
            </a:pPr>
            <a:r>
              <a:t>45 min</a:t>
            </a:r>
          </a:p>
        </p:txBody>
      </p:sp>
      <p:sp>
        <p:nvSpPr>
          <p:cNvPr id="40" name="TextBox 39"/>
          <p:cNvSpPr txBox="1"/>
          <p:nvPr/>
        </p:nvSpPr>
        <p:spPr>
          <a:xfrm>
            <a:off x="6461607" y="3977640"/>
            <a:ext cx="4221327" cy="502920"/>
          </a:xfrm>
          <a:prstGeom prst="rect">
            <a:avLst/>
          </a:prstGeom>
          <a:noFill/>
        </p:spPr>
        <p:txBody>
          <a:bodyPr wrap="square" anchor="ctr">
            <a:spAutoFit/>
          </a:bodyPr>
          <a:lstStyle/>
          <a:p>
            <a:pPr>
              <a:defRPr sz="1600" i="1">
                <a:solidFill>
                  <a:srgbClr val="8B95A5"/>
                </a:solidFill>
              </a:defRPr>
            </a:pPr>
            <a:r>
              <a:t>Break</a:t>
            </a:r>
          </a:p>
        </p:txBody>
      </p:sp>
      <p:sp>
        <p:nvSpPr>
          <p:cNvPr id="41" name="Rounded Rectangle 40"/>
          <p:cNvSpPr/>
          <p:nvPr/>
        </p:nvSpPr>
        <p:spPr>
          <a:xfrm>
            <a:off x="10682935" y="4069080"/>
            <a:ext cx="914400" cy="320040"/>
          </a:xfrm>
          <a:prstGeom prst="roundRect">
            <a:avLst/>
          </a:prstGeom>
          <a:solidFill>
            <a:srgbClr val="141A26"/>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2" name="TextBox 41"/>
          <p:cNvSpPr txBox="1"/>
          <p:nvPr/>
        </p:nvSpPr>
        <p:spPr>
          <a:xfrm>
            <a:off x="10682935" y="4069080"/>
            <a:ext cx="914400" cy="320040"/>
          </a:xfrm>
          <a:prstGeom prst="rect">
            <a:avLst/>
          </a:prstGeom>
          <a:noFill/>
        </p:spPr>
        <p:txBody>
          <a:bodyPr wrap="none" anchor="ctr">
            <a:spAutoFit/>
          </a:bodyPr>
          <a:lstStyle/>
          <a:p>
            <a:pPr algn="ctr">
              <a:defRPr sz="1300" b="1">
                <a:solidFill>
                  <a:srgbClr val="00D4AA"/>
                </a:solidFill>
              </a:defRPr>
            </a:pPr>
            <a:r>
              <a:t>15 min</a:t>
            </a:r>
          </a:p>
        </p:txBody>
      </p:sp>
      <p:sp>
        <p:nvSpPr>
          <p:cNvPr id="43" name="Rectangle 42"/>
          <p:cNvSpPr/>
          <p:nvPr/>
        </p:nvSpPr>
        <p:spPr>
          <a:xfrm>
            <a:off x="6324447" y="4480560"/>
            <a:ext cx="5410047" cy="502920"/>
          </a:xfrm>
          <a:prstGeom prst="rect">
            <a:avLst/>
          </a:prstGeom>
          <a:solidFill>
            <a:srgbClr val="141A2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4" name="TextBox 43"/>
          <p:cNvSpPr txBox="1"/>
          <p:nvPr/>
        </p:nvSpPr>
        <p:spPr>
          <a:xfrm>
            <a:off x="6461607" y="4480560"/>
            <a:ext cx="4221327" cy="502920"/>
          </a:xfrm>
          <a:prstGeom prst="rect">
            <a:avLst/>
          </a:prstGeom>
          <a:noFill/>
        </p:spPr>
        <p:txBody>
          <a:bodyPr wrap="square" anchor="ctr">
            <a:spAutoFit/>
          </a:bodyPr>
          <a:lstStyle/>
          <a:p>
            <a:pPr>
              <a:defRPr sz="1600">
                <a:solidFill>
                  <a:srgbClr val="FFFFFF"/>
                </a:solidFill>
              </a:defRPr>
            </a:pPr>
            <a:r>
              <a:t>Cowork &amp; Agent Teams</a:t>
            </a:r>
          </a:p>
        </p:txBody>
      </p:sp>
      <p:sp>
        <p:nvSpPr>
          <p:cNvPr id="45" name="Rounded Rectangle 44"/>
          <p:cNvSpPr/>
          <p:nvPr/>
        </p:nvSpPr>
        <p:spPr>
          <a:xfrm>
            <a:off x="10682935" y="457200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6" name="TextBox 45"/>
          <p:cNvSpPr txBox="1"/>
          <p:nvPr/>
        </p:nvSpPr>
        <p:spPr>
          <a:xfrm>
            <a:off x="10682935" y="4572000"/>
            <a:ext cx="914400" cy="320040"/>
          </a:xfrm>
          <a:prstGeom prst="rect">
            <a:avLst/>
          </a:prstGeom>
          <a:noFill/>
        </p:spPr>
        <p:txBody>
          <a:bodyPr wrap="none" anchor="ctr">
            <a:spAutoFit/>
          </a:bodyPr>
          <a:lstStyle/>
          <a:p>
            <a:pPr algn="ctr">
              <a:defRPr sz="1300" b="1">
                <a:solidFill>
                  <a:srgbClr val="00D4AA"/>
                </a:solidFill>
              </a:defRPr>
            </a:pPr>
            <a:r>
              <a:t>45 min</a:t>
            </a:r>
          </a:p>
        </p:txBody>
      </p:sp>
      <p:sp>
        <p:nvSpPr>
          <p:cNvPr id="47" name="TextBox 46"/>
          <p:cNvSpPr txBox="1"/>
          <p:nvPr/>
        </p:nvSpPr>
        <p:spPr>
          <a:xfrm>
            <a:off x="6461607" y="4983480"/>
            <a:ext cx="4221327" cy="502920"/>
          </a:xfrm>
          <a:prstGeom prst="rect">
            <a:avLst/>
          </a:prstGeom>
          <a:noFill/>
        </p:spPr>
        <p:txBody>
          <a:bodyPr wrap="square" anchor="ctr">
            <a:spAutoFit/>
          </a:bodyPr>
          <a:lstStyle/>
          <a:p>
            <a:pPr>
              <a:defRPr sz="1600">
                <a:solidFill>
                  <a:srgbClr val="FFFFFF"/>
                </a:solidFill>
              </a:defRPr>
            </a:pPr>
            <a:r>
              <a:t>Lab 2</a:t>
            </a:r>
          </a:p>
        </p:txBody>
      </p:sp>
      <p:sp>
        <p:nvSpPr>
          <p:cNvPr id="48" name="Rounded Rectangle 47"/>
          <p:cNvSpPr/>
          <p:nvPr/>
        </p:nvSpPr>
        <p:spPr>
          <a:xfrm>
            <a:off x="10682935" y="507492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9" name="TextBox 48"/>
          <p:cNvSpPr txBox="1"/>
          <p:nvPr/>
        </p:nvSpPr>
        <p:spPr>
          <a:xfrm>
            <a:off x="10682935" y="5074920"/>
            <a:ext cx="914400" cy="320040"/>
          </a:xfrm>
          <a:prstGeom prst="rect">
            <a:avLst/>
          </a:prstGeom>
          <a:noFill/>
        </p:spPr>
        <p:txBody>
          <a:bodyPr wrap="none" anchor="ctr">
            <a:spAutoFit/>
          </a:bodyPr>
          <a:lstStyle/>
          <a:p>
            <a:pPr algn="ctr">
              <a:defRPr sz="1300" b="1">
                <a:solidFill>
                  <a:srgbClr val="00D4AA"/>
                </a:solidFill>
              </a:defRPr>
            </a:pPr>
            <a:r>
              <a:t>45 min</a:t>
            </a:r>
          </a:p>
        </p:txBody>
      </p:sp>
      <p:sp>
        <p:nvSpPr>
          <p:cNvPr id="50" name="Rectangle 49"/>
          <p:cNvSpPr/>
          <p:nvPr/>
        </p:nvSpPr>
        <p:spPr>
          <a:xfrm>
            <a:off x="6324447" y="5486400"/>
            <a:ext cx="5410047" cy="502920"/>
          </a:xfrm>
          <a:prstGeom prst="rect">
            <a:avLst/>
          </a:prstGeom>
          <a:solidFill>
            <a:srgbClr val="141A2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1" name="TextBox 50"/>
          <p:cNvSpPr txBox="1"/>
          <p:nvPr/>
        </p:nvSpPr>
        <p:spPr>
          <a:xfrm>
            <a:off x="6461607" y="5486400"/>
            <a:ext cx="4221327" cy="502920"/>
          </a:xfrm>
          <a:prstGeom prst="rect">
            <a:avLst/>
          </a:prstGeom>
          <a:noFill/>
        </p:spPr>
        <p:txBody>
          <a:bodyPr wrap="square" anchor="ctr">
            <a:spAutoFit/>
          </a:bodyPr>
          <a:lstStyle/>
          <a:p>
            <a:pPr>
              <a:defRPr sz="1600">
                <a:solidFill>
                  <a:srgbClr val="FFFFFF"/>
                </a:solidFill>
              </a:defRPr>
            </a:pPr>
            <a:r>
              <a:t>Advanced Workflows</a:t>
            </a:r>
          </a:p>
        </p:txBody>
      </p:sp>
      <p:sp>
        <p:nvSpPr>
          <p:cNvPr id="52" name="Rounded Rectangle 51"/>
          <p:cNvSpPr/>
          <p:nvPr/>
        </p:nvSpPr>
        <p:spPr>
          <a:xfrm>
            <a:off x="10682935" y="557784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3" name="TextBox 52"/>
          <p:cNvSpPr txBox="1"/>
          <p:nvPr/>
        </p:nvSpPr>
        <p:spPr>
          <a:xfrm>
            <a:off x="10682935" y="5577840"/>
            <a:ext cx="914400" cy="320040"/>
          </a:xfrm>
          <a:prstGeom prst="rect">
            <a:avLst/>
          </a:prstGeom>
          <a:noFill/>
        </p:spPr>
        <p:txBody>
          <a:bodyPr wrap="none" anchor="ctr">
            <a:spAutoFit/>
          </a:bodyPr>
          <a:lstStyle/>
          <a:p>
            <a:pPr algn="ctr">
              <a:defRPr sz="1300" b="1">
                <a:solidFill>
                  <a:srgbClr val="00D4AA"/>
                </a:solidFill>
              </a:defRPr>
            </a:pPr>
            <a:r>
              <a:t>30 min</a:t>
            </a:r>
          </a:p>
        </p:txBody>
      </p:sp>
      <p:sp>
        <p:nvSpPr>
          <p:cNvPr id="54" name="TextBox 53"/>
          <p:cNvSpPr txBox="1"/>
          <p:nvPr/>
        </p:nvSpPr>
        <p:spPr>
          <a:xfrm>
            <a:off x="6461607" y="5989320"/>
            <a:ext cx="4221327" cy="502920"/>
          </a:xfrm>
          <a:prstGeom prst="rect">
            <a:avLst/>
          </a:prstGeom>
          <a:noFill/>
        </p:spPr>
        <p:txBody>
          <a:bodyPr wrap="square" anchor="ctr">
            <a:spAutoFit/>
          </a:bodyPr>
          <a:lstStyle/>
          <a:p>
            <a:pPr>
              <a:defRPr sz="1600">
                <a:solidFill>
                  <a:srgbClr val="FFFFFF"/>
                </a:solidFill>
              </a:defRPr>
            </a:pPr>
            <a:r>
              <a:t>Wrap-up</a:t>
            </a:r>
          </a:p>
        </p:txBody>
      </p:sp>
      <p:sp>
        <p:nvSpPr>
          <p:cNvPr id="55" name="Rounded Rectangle 54"/>
          <p:cNvSpPr/>
          <p:nvPr/>
        </p:nvSpPr>
        <p:spPr>
          <a:xfrm>
            <a:off x="10682935" y="608076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6" name="TextBox 55"/>
          <p:cNvSpPr txBox="1"/>
          <p:nvPr/>
        </p:nvSpPr>
        <p:spPr>
          <a:xfrm>
            <a:off x="10682935" y="6080760"/>
            <a:ext cx="914400" cy="320040"/>
          </a:xfrm>
          <a:prstGeom prst="rect">
            <a:avLst/>
          </a:prstGeom>
          <a:noFill/>
        </p:spPr>
        <p:txBody>
          <a:bodyPr wrap="none" anchor="ctr">
            <a:spAutoFit/>
          </a:bodyPr>
          <a:lstStyle/>
          <a:p>
            <a:pPr algn="ctr">
              <a:defRPr sz="1300" b="1">
                <a:solidFill>
                  <a:srgbClr val="00D4AA"/>
                </a:solidFill>
              </a:defRPr>
            </a:pPr>
            <a:r>
              <a:t>30 min</a:t>
            </a:r>
          </a:p>
        </p:txBody>
      </p:sp>
    </p:spTree>
  </p:cSld>
  <p:clrMapOvr>
    <a:masterClrMapping/>
  </p:clrMapOvr>
</p:sld>
</file>

<file path=ppt/slides/slide2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Demo: Custom Security Auditor Subagent</a:t>
            </a:r>
          </a:p>
        </p:txBody>
      </p:sp>
      <p:sp>
        <p:nvSpPr>
          <p:cNvPr id="5" name="TextBox 4"/>
          <p:cNvSpPr txBox="1"/>
          <p:nvPr/>
        </p:nvSpPr>
        <p:spPr>
          <a:xfrm>
            <a:off x="914400" y="4846320"/>
            <a:ext cx="10362895" cy="731520"/>
          </a:xfrm>
          <a:prstGeom prst="rect">
            <a:avLst/>
          </a:prstGeom>
          <a:noFill/>
        </p:spPr>
        <p:txBody>
          <a:bodyPr wrap="square">
            <a:spAutoFit/>
          </a:bodyPr>
          <a:lstStyle/>
          <a:p>
            <a:pPr algn="ctr">
              <a:defRPr sz="2000">
                <a:solidFill>
                  <a:srgbClr val="8B95A5"/>
                </a:solidFill>
              </a:defRPr>
            </a:pPr>
            <a:r>
              <a:t>Build and invoke @security-auditor</a:t>
            </a:r>
          </a:p>
        </p:txBody>
      </p:sp>
    </p:spTree>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Hooks</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Safety guardrails and automation triggers</a:t>
            </a:r>
          </a:p>
        </p:txBody>
      </p:sp>
    </p:spTree>
  </p:cSld>
  <p:clrMapOvr>
    <a:masterClrMapping/>
  </p:clrMapOvr>
</p:sld>
</file>

<file path=ppt/slides/slide2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What Are Hooks?</a:t>
            </a:r>
          </a:p>
        </p:txBody>
      </p:sp>
      <p:sp>
        <p:nvSpPr>
          <p:cNvPr id="3" name="TextBox 2"/>
          <p:cNvSpPr txBox="1"/>
          <p:nvPr/>
        </p:nvSpPr>
        <p:spPr>
          <a:xfrm>
            <a:off x="914400" y="3840480"/>
            <a:ext cx="10362895" cy="914400"/>
          </a:xfrm>
          <a:prstGeom prst="rect">
            <a:avLst/>
          </a:prstGeom>
          <a:noFill/>
        </p:spPr>
        <p:txBody>
          <a:bodyPr wrap="square">
            <a:spAutoFit/>
          </a:bodyPr>
          <a:lstStyle/>
          <a:p>
            <a:pPr algn="ctr">
              <a:defRPr sz="2400">
                <a:solidFill>
                  <a:srgbClr val="8B95A5"/>
                </a:solidFill>
              </a:defRPr>
            </a:pPr>
            <a:r>
              <a:t>Scripts that run before/after Claude's actions</a:t>
            </a:r>
          </a:p>
        </p:txBody>
      </p:sp>
    </p:spTree>
  </p:cSld>
  <p:clrMapOvr>
    <a:masterClrMapping/>
  </p:clrMapOvr>
</p:sld>
</file>

<file path=ppt/slides/slide2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Hook Events Reference</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UserPromptSubmit: User sends prompt (can block)</a:t>
            </a:r>
          </a:p>
          <a:p>
            <a:pPr>
              <a:spcBef>
                <a:spcPts val="800"/>
              </a:spcBef>
              <a:spcAft>
                <a:spcPts val="800"/>
              </a:spcAft>
              <a:defRPr sz="2200">
                <a:solidFill>
                  <a:srgbClr val="FFFFFF"/>
                </a:solidFill>
              </a:defRPr>
            </a:pPr>
            <a:r>
              <a:t>  PreToolUse: Before tool runs (can block) ← Most useful</a:t>
            </a:r>
          </a:p>
          <a:p>
            <a:pPr>
              <a:spcBef>
                <a:spcPts val="800"/>
              </a:spcBef>
              <a:spcAft>
                <a:spcPts val="800"/>
              </a:spcAft>
              <a:defRPr sz="2200">
                <a:solidFill>
                  <a:srgbClr val="FFFFFF"/>
                </a:solidFill>
              </a:defRPr>
            </a:pPr>
            <a:r>
              <a:t>  PostToolUse: After tool completes (for logging) ← Second most useful</a:t>
            </a:r>
          </a:p>
          <a:p>
            <a:pPr>
              <a:spcBef>
                <a:spcPts val="800"/>
              </a:spcBef>
              <a:spcAft>
                <a:spcPts val="800"/>
              </a:spcAft>
              <a:defRPr sz="2200">
                <a:solidFill>
                  <a:srgbClr val="FFFFFF"/>
                </a:solidFill>
              </a:defRPr>
            </a:pPr>
            <a:r>
              <a:t>  SubagentStop: Subagent finishes (can block)</a:t>
            </a:r>
          </a:p>
          <a:p>
            <a:pPr>
              <a:spcBef>
                <a:spcPts val="800"/>
              </a:spcBef>
              <a:spcAft>
                <a:spcPts val="800"/>
              </a:spcAft>
              <a:defRPr sz="2200">
                <a:solidFill>
                  <a:srgbClr val="FFFFFF"/>
                </a:solidFill>
              </a:defRPr>
            </a:pPr>
            <a:r>
              <a:t>  PreCompact / PostCompact: Context management</a:t>
            </a:r>
          </a:p>
          <a:p>
            <a:pPr>
              <a:spcBef>
                <a:spcPts val="800"/>
              </a:spcBef>
              <a:spcAft>
                <a:spcPts val="800"/>
              </a:spcAft>
              <a:defRPr sz="2200">
                <a:solidFill>
                  <a:srgbClr val="FFFFFF"/>
                </a:solidFill>
              </a:defRPr>
            </a:pPr>
            <a:r>
              <a:t>  SessionStart / Shutdown: Lifecycle events</a:t>
            </a:r>
          </a:p>
        </p:txBody>
      </p:sp>
    </p:spTree>
  </p:cSld>
  <p:clrMapOvr>
    <a:masterClrMapping/>
  </p:clrMapOvr>
</p:sld>
</file>

<file path=ppt/slides/slide2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Pre-Tool vs Post-Tool Hooks</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E86B4A"/>
                </a:solidFill>
              </a:defRPr>
            </a:pPr>
            <a:r>
              <a:t>Pre-Tool Hooks</a:t>
            </a:r>
          </a:p>
        </p:txBody>
      </p:sp>
      <p:sp>
        <p:nvSpPr>
          <p:cNvPr id="5" name="TextBox 4"/>
          <p:cNvSpPr txBox="1"/>
          <p:nvPr/>
        </p:nvSpPr>
        <p:spPr>
          <a:xfrm>
            <a:off x="457200" y="2286000"/>
            <a:ext cx="5364327" cy="3657600"/>
          </a:xfrm>
          <a:prstGeom prst="rect">
            <a:avLst/>
          </a:prstGeom>
          <a:noFill/>
        </p:spPr>
        <p:txBody>
          <a:bodyPr wrap="square">
            <a:spAutoFit/>
          </a:bodyPr>
          <a:lstStyle/>
          <a:p>
            <a:pPr>
              <a:spcAft>
                <a:spcPts val="1200"/>
              </a:spcAft>
              <a:defRPr sz="1800">
                <a:solidFill>
                  <a:srgbClr val="FFFFFF"/>
                </a:solidFill>
              </a:defRPr>
            </a:pPr>
            <a:r>
              <a:t>  Run BEFORE action</a:t>
            </a:r>
          </a:p>
          <a:p>
            <a:pPr>
              <a:spcAft>
                <a:spcPts val="1200"/>
              </a:spcAft>
              <a:defRPr sz="1800">
                <a:solidFill>
                  <a:srgbClr val="FFFFFF"/>
                </a:solidFill>
              </a:defRPr>
            </a:pPr>
            <a:r>
              <a:t>  Can block (exit 2)</a:t>
            </a:r>
          </a:p>
          <a:p>
            <a:pPr>
              <a:spcAft>
                <a:spcPts val="1200"/>
              </a:spcAft>
              <a:defRPr sz="1800">
                <a:solidFill>
                  <a:srgbClr val="FFFFFF"/>
                </a:solidFill>
              </a:defRPr>
            </a:pPr>
            <a:r>
              <a:t>  Validation use cases</a:t>
            </a:r>
          </a:p>
          <a:p>
            <a:pPr>
              <a:spcAft>
                <a:spcPts val="1200"/>
              </a:spcAft>
              <a:defRPr sz="1800">
                <a:solidFill>
                  <a:srgbClr val="FFFFFF"/>
                </a:solidFill>
              </a:defRPr>
            </a:pPr>
            <a:r>
              <a:t>  Security checks</a:t>
            </a:r>
          </a:p>
          <a:p>
            <a:pPr>
              <a:spcAft>
                <a:spcPts val="1200"/>
              </a:spcAft>
              <a:defRPr sz="1800">
                <a:solidFill>
                  <a:srgbClr val="FFFFFF"/>
                </a:solidFill>
              </a:defRPr>
            </a:pPr>
            <a:r>
              <a:t>  Policy enforcement</a:t>
            </a:r>
          </a:p>
          <a:p>
            <a:pPr>
              <a:spcAft>
                <a:spcPts val="1200"/>
              </a:spcAft>
              <a:defRPr sz="1800">
                <a:solidFill>
                  <a:srgbClr val="FFFFFF"/>
                </a:solidFill>
              </a:defRPr>
            </a:pPr>
            <a:r>
              <a:t>  Example: Block secrets in commits</a:t>
            </a:r>
          </a:p>
        </p:txBody>
      </p:sp>
      <p:sp>
        <p:nvSpPr>
          <p:cNvPr id="6" name="TextBox 5"/>
          <p:cNvSpPr txBox="1"/>
          <p:nvPr/>
        </p:nvSpPr>
        <p:spPr>
          <a:xfrm>
            <a:off x="6370167" y="1463040"/>
            <a:ext cx="5364327" cy="731520"/>
          </a:xfrm>
          <a:prstGeom prst="rect">
            <a:avLst/>
          </a:prstGeom>
          <a:noFill/>
        </p:spPr>
        <p:txBody>
          <a:bodyPr wrap="none">
            <a:spAutoFit/>
          </a:bodyPr>
          <a:lstStyle/>
          <a:p>
            <a:pPr algn="ctr">
              <a:defRPr sz="2800" b="1">
                <a:solidFill>
                  <a:srgbClr val="00D4AA"/>
                </a:solidFill>
              </a:defRPr>
            </a:pPr>
            <a:r>
              <a:t>Post-Tool Hooks</a:t>
            </a:r>
          </a:p>
        </p:txBody>
      </p:sp>
      <p:sp>
        <p:nvSpPr>
          <p:cNvPr id="7" name="TextBox 6"/>
          <p:cNvSpPr txBox="1"/>
          <p:nvPr/>
        </p:nvSpPr>
        <p:spPr>
          <a:xfrm>
            <a:off x="6370167" y="2286000"/>
            <a:ext cx="5364327" cy="3657600"/>
          </a:xfrm>
          <a:prstGeom prst="rect">
            <a:avLst/>
          </a:prstGeom>
          <a:noFill/>
        </p:spPr>
        <p:txBody>
          <a:bodyPr wrap="square">
            <a:spAutoFit/>
          </a:bodyPr>
          <a:lstStyle/>
          <a:p>
            <a:pPr>
              <a:spcAft>
                <a:spcPts val="1200"/>
              </a:spcAft>
              <a:defRPr sz="1800">
                <a:solidFill>
                  <a:srgbClr val="FFFFFF"/>
                </a:solidFill>
              </a:defRPr>
            </a:pPr>
            <a:r>
              <a:t>  Run AFTER action</a:t>
            </a:r>
          </a:p>
          <a:p>
            <a:pPr>
              <a:spcAft>
                <a:spcPts val="1200"/>
              </a:spcAft>
              <a:defRPr sz="1800">
                <a:solidFill>
                  <a:srgbClr val="FFFFFF"/>
                </a:solidFill>
              </a:defRPr>
            </a:pPr>
            <a:r>
              <a:t>  Cannot block</a:t>
            </a:r>
          </a:p>
          <a:p>
            <a:pPr>
              <a:spcAft>
                <a:spcPts val="1200"/>
              </a:spcAft>
              <a:defRPr sz="1800">
                <a:solidFill>
                  <a:srgbClr val="FFFFFF"/>
                </a:solidFill>
              </a:defRPr>
            </a:pPr>
            <a:r>
              <a:t>  Logging use cases</a:t>
            </a:r>
          </a:p>
          <a:p>
            <a:pPr>
              <a:spcAft>
                <a:spcPts val="1200"/>
              </a:spcAft>
              <a:defRPr sz="1800">
                <a:solidFill>
                  <a:srgbClr val="FFFFFF"/>
                </a:solidFill>
              </a:defRPr>
            </a:pPr>
            <a:r>
              <a:t>  Notifications</a:t>
            </a:r>
          </a:p>
          <a:p>
            <a:pPr>
              <a:spcAft>
                <a:spcPts val="1200"/>
              </a:spcAft>
              <a:defRPr sz="1800">
                <a:solidFill>
                  <a:srgbClr val="FFFFFF"/>
                </a:solidFill>
              </a:defRPr>
            </a:pPr>
            <a:r>
              <a:t>  Metrics collection</a:t>
            </a:r>
          </a:p>
          <a:p>
            <a:pPr>
              <a:spcAft>
                <a:spcPts val="1200"/>
              </a:spcAft>
              <a:defRPr sz="1800">
                <a:solidFill>
                  <a:srgbClr val="FFFFFF"/>
                </a:solidFill>
              </a:defRPr>
            </a:pPr>
            <a:r>
              <a:t>  Example: Audit log all changes</a:t>
            </a:r>
          </a:p>
        </p:txBody>
      </p:sp>
      <p:pic>
        <p:nvPicPr>
          <p:cNvPr id="8" name="Picture 7" descr="d3-hooks-pipeline.png"/>
          <p:cNvPicPr>
            <a:picLocks noChangeAspect="1"/>
          </p:cNvPicPr>
          <p:nvPr/>
        </p:nvPicPr>
        <p:blipFill>
          <a:blip r:embed="rId3"/>
          <a:stretch>
            <a:fillRect/>
          </a:stretch>
        </p:blipFill>
        <p:spPr>
          <a:xfrm>
            <a:off x="457200" y="1188720"/>
            <a:ext cx="11247120" cy="7498080"/>
          </a:xfrm>
          <a:prstGeom prst="rect">
            <a:avLst/>
          </a:prstGeom>
        </p:spPr>
      </p:pic>
    </p:spTree>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Hook Directory Structure</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00D4AA"/>
                </a:solidFill>
              </a:defRPr>
            </a:pPr>
            <a:r>
              <a:t>Layout</a:t>
            </a:r>
          </a:p>
        </p:txBody>
      </p:sp>
      <p:sp>
        <p:nvSpPr>
          <p:cNvPr id="5" name="TextBox 4"/>
          <p:cNvSpPr txBox="1"/>
          <p:nvPr/>
        </p:nvSpPr>
        <p:spPr>
          <a:xfrm>
            <a:off x="457200" y="2286000"/>
            <a:ext cx="5364327" cy="3657600"/>
          </a:xfrm>
          <a:prstGeom prst="rect">
            <a:avLst/>
          </a:prstGeom>
          <a:noFill/>
        </p:spPr>
        <p:txBody>
          <a:bodyPr wrap="square">
            <a:spAutoFit/>
          </a:bodyPr>
          <a:lstStyle/>
          <a:p>
            <a:pPr>
              <a:spcAft>
                <a:spcPts val="1200"/>
              </a:spcAft>
              <a:defRPr sz="1800">
                <a:solidFill>
                  <a:srgbClr val="FFFFFF"/>
                </a:solidFill>
              </a:defRPr>
            </a:pPr>
            <a:r>
              <a:t>  my-project/</a:t>
            </a:r>
          </a:p>
          <a:p>
            <a:pPr>
              <a:spcAft>
                <a:spcPts val="1200"/>
              </a:spcAft>
              <a:defRPr sz="1800">
                <a:solidFill>
                  <a:srgbClr val="FFFFFF"/>
                </a:solidFill>
              </a:defRPr>
            </a:pPr>
            <a:r>
              <a:t>    .claude/</a:t>
            </a:r>
          </a:p>
          <a:p>
            <a:pPr>
              <a:spcAft>
                <a:spcPts val="1200"/>
              </a:spcAft>
              <a:defRPr sz="1800">
                <a:solidFill>
                  <a:srgbClr val="FFFFFF"/>
                </a:solidFill>
              </a:defRPr>
            </a:pPr>
            <a:r>
              <a:t>      hooks/</a:t>
            </a:r>
          </a:p>
          <a:p>
            <a:pPr>
              <a:spcAft>
                <a:spcPts val="1200"/>
              </a:spcAft>
              <a:defRPr sz="1800">
                <a:solidFill>
                  <a:srgbClr val="FFFFFF"/>
                </a:solidFill>
              </a:defRPr>
            </a:pPr>
            <a:r>
              <a:t>        pre-tool/</a:t>
            </a:r>
          </a:p>
          <a:p>
            <a:pPr>
              <a:spcAft>
                <a:spcPts val="1200"/>
              </a:spcAft>
              <a:defRPr sz="1800">
                <a:solidFill>
                  <a:srgbClr val="FFFFFF"/>
                </a:solidFill>
              </a:defRPr>
            </a:pPr>
            <a:r>
              <a:t>          no-secrets.sh</a:t>
            </a:r>
          </a:p>
          <a:p>
            <a:pPr>
              <a:spcAft>
                <a:spcPts val="1200"/>
              </a:spcAft>
              <a:defRPr sz="1800">
                <a:solidFill>
                  <a:srgbClr val="FFFFFF"/>
                </a:solidFill>
              </a:defRPr>
            </a:pPr>
            <a:r>
              <a:t>          safe-commands.sh</a:t>
            </a:r>
          </a:p>
          <a:p>
            <a:pPr>
              <a:spcAft>
                <a:spcPts val="1200"/>
              </a:spcAft>
              <a:defRPr sz="1800">
                <a:solidFill>
                  <a:srgbClr val="FFFFFF"/>
                </a:solidFill>
              </a:defRPr>
            </a:pPr>
            <a:r>
              <a:t>        post-tool/</a:t>
            </a:r>
          </a:p>
          <a:p>
            <a:pPr>
              <a:spcAft>
                <a:spcPts val="1200"/>
              </a:spcAft>
              <a:defRPr sz="1800">
                <a:solidFill>
                  <a:srgbClr val="FFFFFF"/>
                </a:solidFill>
              </a:defRPr>
            </a:pPr>
            <a:r>
              <a:t>          audit-log.js</a:t>
            </a:r>
          </a:p>
          <a:p>
            <a:pPr>
              <a:spcAft>
                <a:spcPts val="1200"/>
              </a:spcAft>
              <a:defRPr sz="1800">
                <a:solidFill>
                  <a:srgbClr val="FFFFFF"/>
                </a:solidFill>
              </a:defRPr>
            </a:pPr>
            <a:r>
              <a:t>          notify.py</a:t>
            </a:r>
          </a:p>
        </p:txBody>
      </p:sp>
      <p:sp>
        <p:nvSpPr>
          <p:cNvPr id="6" name="TextBox 5"/>
          <p:cNvSpPr txBox="1"/>
          <p:nvPr/>
        </p:nvSpPr>
        <p:spPr>
          <a:xfrm>
            <a:off x="6370167" y="1463040"/>
            <a:ext cx="5364327" cy="731520"/>
          </a:xfrm>
          <a:prstGeom prst="rect">
            <a:avLst/>
          </a:prstGeom>
          <a:noFill/>
        </p:spPr>
        <p:txBody>
          <a:bodyPr wrap="none">
            <a:spAutoFit/>
          </a:bodyPr>
          <a:lstStyle/>
          <a:p>
            <a:pPr algn="ctr">
              <a:defRPr sz="2800" b="1">
                <a:solidFill>
                  <a:srgbClr val="10B981"/>
                </a:solidFill>
              </a:defRPr>
            </a:pPr>
            <a:r>
              <a:t>Execution</a:t>
            </a:r>
          </a:p>
        </p:txBody>
      </p:sp>
      <p:sp>
        <p:nvSpPr>
          <p:cNvPr id="7" name="TextBox 6"/>
          <p:cNvSpPr txBox="1"/>
          <p:nvPr/>
        </p:nvSpPr>
        <p:spPr>
          <a:xfrm>
            <a:off x="6370167" y="2286000"/>
            <a:ext cx="5364327" cy="3657600"/>
          </a:xfrm>
          <a:prstGeom prst="rect">
            <a:avLst/>
          </a:prstGeom>
          <a:noFill/>
        </p:spPr>
        <p:txBody>
          <a:bodyPr wrap="square">
            <a:spAutoFit/>
          </a:bodyPr>
          <a:lstStyle/>
          <a:p>
            <a:pPr>
              <a:spcAft>
                <a:spcPts val="1200"/>
              </a:spcAft>
              <a:defRPr sz="1800">
                <a:solidFill>
                  <a:srgbClr val="FFFFFF"/>
                </a:solidFill>
              </a:defRPr>
            </a:pPr>
            <a:r>
              <a:t>  All pre-tool hooks run before action</a:t>
            </a:r>
          </a:p>
          <a:p>
            <a:pPr>
              <a:spcAft>
                <a:spcPts val="1200"/>
              </a:spcAft>
              <a:defRPr sz="1800">
                <a:solidFill>
                  <a:srgbClr val="FFFFFF"/>
                </a:solidFill>
              </a:defRPr>
            </a:pPr>
            <a:r>
              <a:t>  If ANY exits 2, action blocked</a:t>
            </a:r>
          </a:p>
          <a:p>
            <a:pPr>
              <a:spcAft>
                <a:spcPts val="1200"/>
              </a:spcAft>
              <a:defRPr sz="1800">
                <a:solidFill>
                  <a:srgbClr val="FFFFFF"/>
                </a:solidFill>
              </a:defRPr>
            </a:pPr>
            <a:r>
              <a:t>  All post-tool hooks run after</a:t>
            </a:r>
          </a:p>
          <a:p>
            <a:pPr>
              <a:spcAft>
                <a:spcPts val="1200"/>
              </a:spcAft>
              <a:defRPr sz="1800">
                <a:solidFill>
                  <a:srgbClr val="FFFFFF"/>
                </a:solidFill>
              </a:defRPr>
            </a:pPr>
            <a:r>
              <a:t>  Hooks get env vars with context</a:t>
            </a:r>
          </a:p>
          <a:p>
            <a:pPr>
              <a:spcAft>
                <a:spcPts val="1200"/>
              </a:spcAft>
              <a:defRPr sz="1800">
                <a:solidFill>
                  <a:srgbClr val="FFFFFF"/>
                </a:solidFill>
              </a:defRPr>
            </a:pPr>
            <a:r>
              <a:t>  Output goes to Claude's context</a:t>
            </a:r>
          </a:p>
        </p:txBody>
      </p:sp>
    </p:spTree>
  </p:cSld>
  <p:clrMapOvr>
    <a:masterClrMapping/>
  </p:clrMapOvr>
</p:sld>
</file>

<file path=ppt/slides/slide2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Hook Environment Variables</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BASH</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#!/bin/bash</a:t>
            </a:r>
            <a:br/>
            <a:r>
              <a:t># Environment variables available to hooks:</a:t>
            </a:r>
            <a:br/>
            <a:br/>
            <a:r>
              <a:t>echo "Tool: $CLAUDE_TOOL"              # Bash, Write, Edit, etc.</a:t>
            </a:r>
            <a:br/>
            <a:r>
              <a:t>echo "Input: $CLAUDE_TOOL_INPUT"       # JSON of tool parameters</a:t>
            </a:r>
            <a:br/>
            <a:r>
              <a:t>echo "Session: $CLAUDE_SESSION_ID"     # Current session ID</a:t>
            </a:r>
            <a:br/>
            <a:r>
              <a:t>echo "Hook Data: $CLAUDE_HOOK_DATA"    # Full hook context (JSON)</a:t>
            </a:r>
            <a:br/>
          </a:p>
        </p:txBody>
      </p:sp>
    </p:spTree>
  </p:cSld>
  <p:clrMapOvr>
    <a:masterClrMapping/>
  </p:clrMapOvr>
</p:sld>
</file>

<file path=ppt/slides/slide2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Example: Secret Detection Hook</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BASH</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#!/bin/bash</a:t>
            </a:r>
            <a:br/>
            <a:r>
              <a:t># Block commits containing hardcoded secrets</a:t>
            </a:r>
            <a:br/>
            <a:br/>
            <a:r>
              <a:t>if [ "$CLAUDE_TOOL" = "Bash" ]; then</a:t>
            </a:r>
            <a:br/>
            <a:r>
              <a:t>  if echo "$CLAUDE_TOOL_INPUT" | grep -q "git commit"; then</a:t>
            </a:r>
            <a:br/>
            <a:r>
              <a:t>    </a:t>
            </a:r>
            <a:br/>
            <a:r>
              <a:t>    # Check staged files for secret patterns</a:t>
            </a:r>
            <a:br/>
            <a:r>
              <a:t>    PATTERNS='(api[_-]?key|password|secret|token)\s*[:=]\s*["\x27]'</a:t>
            </a:r>
          </a:p>
        </p:txBody>
      </p:sp>
    </p:spTree>
  </p:cSld>
  <p:clrMapOvr>
    <a:masterClrMapping/>
  </p:clrMapOvr>
</p:sld>
</file>

<file path=ppt/slides/slide2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Example: Audit Log Hook</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JAVASCRIPT</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#!/usr/bin/env node</a:t>
            </a:r>
            <a:br/>
            <a:r>
              <a:t>// Log all file modifications for compliance</a:t>
            </a:r>
            <a:br/>
            <a:br/>
            <a:r>
              <a:t>const fs = require('fs');</a:t>
            </a:r>
            <a:br/>
            <a:r>
              <a:t>const hookData = JSON.parse(process.env.CLAUDE_HOOK_DATA || '{}');</a:t>
            </a:r>
            <a:br/>
            <a:br/>
            <a:r>
              <a:t>const MODIFYING_TOOLS = ['Write', 'Edit', 'Bash'];</a:t>
            </a:r>
            <a:br/>
          </a:p>
        </p:txBody>
      </p:sp>
    </p:spTree>
  </p:cSld>
  <p:clrMapOvr>
    <a:masterClrMapping/>
  </p:clrMapOvr>
</p:sld>
</file>

<file path=ppt/slides/slide2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Hook Best Practices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Keep hooks FAST (&lt;1 second) - they run synchronously</a:t>
            </a:r>
          </a:p>
          <a:p>
            <a:pPr>
              <a:spcBef>
                <a:spcPts val="800"/>
              </a:spcBef>
              <a:spcAft>
                <a:spcPts val="800"/>
              </a:spcAft>
              <a:defRPr sz="2200">
                <a:solidFill>
                  <a:srgbClr val="FFFFFF"/>
                </a:solidFill>
              </a:defRPr>
            </a:pPr>
            <a:r>
              <a:t>  Use stderr for debug (stdout goes to Claude's context)</a:t>
            </a:r>
          </a:p>
          <a:p>
            <a:pPr>
              <a:spcBef>
                <a:spcPts val="800"/>
              </a:spcBef>
              <a:spcAft>
                <a:spcPts val="800"/>
              </a:spcAft>
              <a:defRPr sz="2200">
                <a:solidFill>
                  <a:srgbClr val="FFFFFF"/>
                </a:solidFill>
              </a:defRPr>
            </a:pPr>
            <a:r>
              <a:t>  Fail safely: Exit 0 on errors unless you want to block everything</a:t>
            </a:r>
          </a:p>
          <a:p>
            <a:pPr>
              <a:spcBef>
                <a:spcPts val="800"/>
              </a:spcBef>
              <a:spcAft>
                <a:spcPts val="800"/>
              </a:spcAft>
              <a:defRPr sz="2200">
                <a:solidFill>
                  <a:srgbClr val="FFFFFF"/>
                </a:solidFill>
              </a:defRPr>
            </a:pPr>
            <a:r>
              <a:t>  Test thoroughly: Buggy hooks break your workflow</a:t>
            </a:r>
          </a:p>
          <a:p>
            <a:pPr>
              <a:spcBef>
                <a:spcPts val="800"/>
              </a:spcBef>
              <a:spcAft>
                <a:spcPts val="800"/>
              </a:spcAft>
              <a:defRPr sz="2200">
                <a:solidFill>
                  <a:srgbClr val="FFFFFF"/>
                </a:solidFill>
              </a:defRPr>
            </a:pPr>
            <a:r>
              <a:t>  Log hook activity for debugging</a:t>
            </a:r>
          </a:p>
          <a:p>
            <a:pPr>
              <a:spcBef>
                <a:spcPts val="800"/>
              </a:spcBef>
              <a:spcAft>
                <a:spcPts val="800"/>
              </a:spcAft>
              <a:defRPr sz="2200">
                <a:solidFill>
                  <a:srgbClr val="FFFFFF"/>
                </a:solidFill>
              </a:defRPr>
            </a:pPr>
            <a:r>
              <a:t>  Version control hooks with your project</a:t>
            </a:r>
          </a:p>
          <a:p>
            <a:pPr>
              <a:spcBef>
                <a:spcPts val="800"/>
              </a:spcBef>
              <a:spcAft>
                <a:spcPts val="800"/>
              </a:spcAft>
              <a:defRPr sz="2200">
                <a:solidFill>
                  <a:srgbClr val="FFFFFF"/>
                </a:solidFill>
              </a:defRPr>
            </a:pPr>
            <a:r>
              <a:t>  Document hook behavior in team README</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188720"/>
            <a:ext cx="91440" cy="50292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Learning Objectives</a:t>
            </a:r>
          </a:p>
        </p:txBody>
      </p:sp>
      <p:sp>
        <p:nvSpPr>
          <p:cNvPr id="4" name="Oval 3"/>
          <p:cNvSpPr/>
          <p:nvPr/>
        </p:nvSpPr>
        <p:spPr>
          <a:xfrm>
            <a:off x="457200" y="137160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37160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6" name="TextBox 5"/>
          <p:cNvSpPr txBox="1"/>
          <p:nvPr/>
        </p:nvSpPr>
        <p:spPr>
          <a:xfrm>
            <a:off x="1005840" y="1417320"/>
            <a:ext cx="10728655" cy="731520"/>
          </a:xfrm>
          <a:prstGeom prst="rect">
            <a:avLst/>
          </a:prstGeom>
          <a:noFill/>
        </p:spPr>
        <p:txBody>
          <a:bodyPr wrap="square">
            <a:spAutoFit/>
          </a:bodyPr>
          <a:lstStyle/>
          <a:p>
            <a:pPr>
              <a:defRPr sz="2200">
                <a:solidFill>
                  <a:srgbClr val="FFFFFF"/>
                </a:solidFill>
              </a:defRPr>
            </a:pPr>
            <a:r>
              <a:t>Create custom commands for team workflows</a:t>
            </a:r>
          </a:p>
        </p:txBody>
      </p:sp>
      <p:sp>
        <p:nvSpPr>
          <p:cNvPr id="7" name="Oval 6"/>
          <p:cNvSpPr/>
          <p:nvPr/>
        </p:nvSpPr>
        <p:spPr>
          <a:xfrm>
            <a:off x="457200" y="219456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457200" y="219456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9" name="TextBox 8"/>
          <p:cNvSpPr txBox="1"/>
          <p:nvPr/>
        </p:nvSpPr>
        <p:spPr>
          <a:xfrm>
            <a:off x="1005840" y="2240280"/>
            <a:ext cx="10728655" cy="731520"/>
          </a:xfrm>
          <a:prstGeom prst="rect">
            <a:avLst/>
          </a:prstGeom>
          <a:noFill/>
        </p:spPr>
        <p:txBody>
          <a:bodyPr wrap="square">
            <a:spAutoFit/>
          </a:bodyPr>
          <a:lstStyle/>
          <a:p>
            <a:pPr>
              <a:defRPr sz="2200">
                <a:solidFill>
                  <a:srgbClr val="FFFFFF"/>
                </a:solidFill>
              </a:defRPr>
            </a:pPr>
            <a:r>
              <a:t>Build and orchestrate subagents for complex tasks</a:t>
            </a:r>
          </a:p>
        </p:txBody>
      </p:sp>
      <p:sp>
        <p:nvSpPr>
          <p:cNvPr id="10" name="Oval 9"/>
          <p:cNvSpPr/>
          <p:nvPr/>
        </p:nvSpPr>
        <p:spPr>
          <a:xfrm>
            <a:off x="457200" y="301752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57200" y="301752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12" name="TextBox 11"/>
          <p:cNvSpPr txBox="1"/>
          <p:nvPr/>
        </p:nvSpPr>
        <p:spPr>
          <a:xfrm>
            <a:off x="1005840" y="3063240"/>
            <a:ext cx="10728655" cy="731520"/>
          </a:xfrm>
          <a:prstGeom prst="rect">
            <a:avLst/>
          </a:prstGeom>
          <a:noFill/>
        </p:spPr>
        <p:txBody>
          <a:bodyPr wrap="square">
            <a:spAutoFit/>
          </a:bodyPr>
          <a:lstStyle/>
          <a:p>
            <a:pPr>
              <a:defRPr sz="2200">
                <a:solidFill>
                  <a:srgbClr val="FFFFFF"/>
                </a:solidFill>
              </a:defRPr>
            </a:pPr>
            <a:r>
              <a:t>Implement hooks for safety and auditing</a:t>
            </a:r>
          </a:p>
        </p:txBody>
      </p:sp>
      <p:sp>
        <p:nvSpPr>
          <p:cNvPr id="13" name="Oval 12"/>
          <p:cNvSpPr/>
          <p:nvPr/>
        </p:nvSpPr>
        <p:spPr>
          <a:xfrm>
            <a:off x="457200" y="384048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57200" y="384048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15" name="TextBox 14"/>
          <p:cNvSpPr txBox="1"/>
          <p:nvPr/>
        </p:nvSpPr>
        <p:spPr>
          <a:xfrm>
            <a:off x="1005840" y="3886200"/>
            <a:ext cx="10728655" cy="731520"/>
          </a:xfrm>
          <a:prstGeom prst="rect">
            <a:avLst/>
          </a:prstGeom>
          <a:noFill/>
        </p:spPr>
        <p:txBody>
          <a:bodyPr wrap="square">
            <a:spAutoFit/>
          </a:bodyPr>
          <a:lstStyle/>
          <a:p>
            <a:pPr>
              <a:defRPr sz="2200">
                <a:solidFill>
                  <a:srgbClr val="FFFFFF"/>
                </a:solidFill>
              </a:defRPr>
            </a:pPr>
            <a:r>
              <a:t>Use plan mode and thinking levels effectively</a:t>
            </a:r>
          </a:p>
        </p:txBody>
      </p:sp>
      <p:sp>
        <p:nvSpPr>
          <p:cNvPr id="16" name="Oval 15"/>
          <p:cNvSpPr/>
          <p:nvPr/>
        </p:nvSpPr>
        <p:spPr>
          <a:xfrm>
            <a:off x="457200" y="466344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7" name="TextBox 16"/>
          <p:cNvSpPr txBox="1"/>
          <p:nvPr/>
        </p:nvSpPr>
        <p:spPr>
          <a:xfrm>
            <a:off x="457200" y="466344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18" name="TextBox 17"/>
          <p:cNvSpPr txBox="1"/>
          <p:nvPr/>
        </p:nvSpPr>
        <p:spPr>
          <a:xfrm>
            <a:off x="1005840" y="4709160"/>
            <a:ext cx="10728655" cy="731520"/>
          </a:xfrm>
          <a:prstGeom prst="rect">
            <a:avLst/>
          </a:prstGeom>
          <a:noFill/>
        </p:spPr>
        <p:txBody>
          <a:bodyPr wrap="square">
            <a:spAutoFit/>
          </a:bodyPr>
          <a:lstStyle/>
          <a:p>
            <a:pPr>
              <a:defRPr sz="2200">
                <a:solidFill>
                  <a:srgbClr val="FFFFFF"/>
                </a:solidFill>
              </a:defRPr>
            </a:pPr>
            <a:r>
              <a:t>Install and configure MCP servers</a:t>
            </a:r>
          </a:p>
        </p:txBody>
      </p:sp>
      <p:sp>
        <p:nvSpPr>
          <p:cNvPr id="19" name="Oval 18"/>
          <p:cNvSpPr/>
          <p:nvPr/>
        </p:nvSpPr>
        <p:spPr>
          <a:xfrm>
            <a:off x="457200" y="548640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0" name="TextBox 19"/>
          <p:cNvSpPr txBox="1"/>
          <p:nvPr/>
        </p:nvSpPr>
        <p:spPr>
          <a:xfrm>
            <a:off x="457200" y="548640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21" name="TextBox 20"/>
          <p:cNvSpPr txBox="1"/>
          <p:nvPr/>
        </p:nvSpPr>
        <p:spPr>
          <a:xfrm>
            <a:off x="1005840" y="5532120"/>
            <a:ext cx="10728655" cy="731520"/>
          </a:xfrm>
          <a:prstGeom prst="rect">
            <a:avLst/>
          </a:prstGeom>
          <a:noFill/>
        </p:spPr>
        <p:txBody>
          <a:bodyPr wrap="square">
            <a:spAutoFit/>
          </a:bodyPr>
          <a:lstStyle/>
          <a:p>
            <a:pPr>
              <a:defRPr sz="2200">
                <a:solidFill>
                  <a:srgbClr val="FFFFFF"/>
                </a:solidFill>
              </a:defRPr>
            </a:pPr>
            <a:r>
              <a:t>Build agent teams for parallel work</a:t>
            </a:r>
          </a:p>
        </p:txBody>
      </p:sp>
    </p:spTree>
  </p:cSld>
  <p:clrMapOvr>
    <a:masterClrMapping/>
  </p:clrMapOvr>
</p:sld>
</file>

<file path=ppt/slides/slide3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Demo: Secret Detection Hook in Action</a:t>
            </a:r>
          </a:p>
        </p:txBody>
      </p:sp>
      <p:sp>
        <p:nvSpPr>
          <p:cNvPr id="5" name="TextBox 4"/>
          <p:cNvSpPr txBox="1"/>
          <p:nvPr/>
        </p:nvSpPr>
        <p:spPr>
          <a:xfrm>
            <a:off x="914400" y="4846320"/>
            <a:ext cx="10362895" cy="731520"/>
          </a:xfrm>
          <a:prstGeom prst="rect">
            <a:avLst/>
          </a:prstGeom>
          <a:noFill/>
        </p:spPr>
        <p:txBody>
          <a:bodyPr wrap="square">
            <a:spAutoFit/>
          </a:bodyPr>
          <a:lstStyle/>
          <a:p>
            <a:pPr algn="ctr">
              <a:defRPr sz="2000">
                <a:solidFill>
                  <a:srgbClr val="8B95A5"/>
                </a:solidFill>
              </a:defRPr>
            </a:pPr>
            <a:r>
              <a:t>Live hook blocking a commit with secrets</a:t>
            </a:r>
          </a:p>
        </p:txBody>
      </p:sp>
    </p:spTree>
  </p:cSld>
  <p:clrMapOvr>
    <a:masterClrMapping/>
  </p:clrMapOvr>
</p:sld>
</file>

<file path=ppt/slides/slide3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Break</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15 minutes</a:t>
            </a:r>
          </a:p>
        </p:txBody>
      </p:sp>
    </p:spTree>
  </p:cSld>
  <p:clrMapOvr>
    <a:masterClrMapping/>
  </p:clrMapOvr>
</p:sld>
</file>

<file path=ppt/slides/slide3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Plan Mode &amp; Thinking Levels</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Controlling Claude's reasoning process</a:t>
            </a:r>
          </a:p>
        </p:txBody>
      </p:sp>
    </p:spTree>
  </p:cSld>
  <p:clrMapOvr>
    <a:masterClrMapping/>
  </p:clrMapOvr>
</p:sld>
</file>

<file path=ppt/slides/slide3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What is Plan Mode?</a:t>
            </a:r>
          </a:p>
        </p:txBody>
      </p:sp>
      <p:sp>
        <p:nvSpPr>
          <p:cNvPr id="3" name="TextBox 2"/>
          <p:cNvSpPr txBox="1"/>
          <p:nvPr/>
        </p:nvSpPr>
        <p:spPr>
          <a:xfrm>
            <a:off x="914400" y="3840480"/>
            <a:ext cx="10362895" cy="914400"/>
          </a:xfrm>
          <a:prstGeom prst="rect">
            <a:avLst/>
          </a:prstGeom>
          <a:noFill/>
        </p:spPr>
        <p:txBody>
          <a:bodyPr wrap="square">
            <a:spAutoFit/>
          </a:bodyPr>
          <a:lstStyle/>
          <a:p>
            <a:pPr algn="ctr">
              <a:defRPr sz="2400">
                <a:solidFill>
                  <a:srgbClr val="8B95A5"/>
                </a:solidFill>
              </a:defRPr>
            </a:pPr>
            <a:r>
              <a:t>Review Claude's plan before execution</a:t>
            </a:r>
          </a:p>
        </p:txBody>
      </p:sp>
    </p:spTree>
  </p:cSld>
  <p:clrMapOvr>
    <a:masterClrMapping/>
  </p:clrMapOvr>
</p:sld>
</file>

<file path=ppt/slides/slide3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When to Use Plan Mode</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00D4AA"/>
                </a:solidFill>
              </a:defRPr>
            </a:pPr>
            <a:r>
              <a:t>Use Plan Mode For</a:t>
            </a:r>
          </a:p>
        </p:txBody>
      </p:sp>
      <p:sp>
        <p:nvSpPr>
          <p:cNvPr id="5" name="TextBox 4"/>
          <p:cNvSpPr txBox="1"/>
          <p:nvPr/>
        </p:nvSpPr>
        <p:spPr>
          <a:xfrm>
            <a:off x="457200" y="2286000"/>
            <a:ext cx="5364327" cy="3657600"/>
          </a:xfrm>
          <a:prstGeom prst="rect">
            <a:avLst/>
          </a:prstGeom>
          <a:noFill/>
        </p:spPr>
        <p:txBody>
          <a:bodyPr wrap="square">
            <a:spAutoFit/>
          </a:bodyPr>
          <a:lstStyle/>
          <a:p>
            <a:pPr>
              <a:spcAft>
                <a:spcPts val="1200"/>
              </a:spcAft>
              <a:defRPr sz="1800">
                <a:solidFill>
                  <a:srgbClr val="FFFFFF"/>
                </a:solidFill>
              </a:defRPr>
            </a:pPr>
            <a:r>
              <a:t>  Large multi-file refactors</a:t>
            </a:r>
          </a:p>
          <a:p>
            <a:pPr>
              <a:spcAft>
                <a:spcPts val="1200"/>
              </a:spcAft>
              <a:defRPr sz="1800">
                <a:solidFill>
                  <a:srgbClr val="FFFFFF"/>
                </a:solidFill>
              </a:defRPr>
            </a:pPr>
            <a:r>
              <a:t>  Complex migrations</a:t>
            </a:r>
          </a:p>
          <a:p>
            <a:pPr>
              <a:spcAft>
                <a:spcPts val="1200"/>
              </a:spcAft>
              <a:defRPr sz="1800">
                <a:solidFill>
                  <a:srgbClr val="FFFFFF"/>
                </a:solidFill>
              </a:defRPr>
            </a:pPr>
            <a:r>
              <a:t>  Risky operations</a:t>
            </a:r>
          </a:p>
          <a:p>
            <a:pPr>
              <a:spcAft>
                <a:spcPts val="1200"/>
              </a:spcAft>
              <a:defRPr sz="1800">
                <a:solidFill>
                  <a:srgbClr val="FFFFFF"/>
                </a:solidFill>
              </a:defRPr>
            </a:pPr>
            <a:r>
              <a:t>  Expensive tasks</a:t>
            </a:r>
          </a:p>
          <a:p>
            <a:pPr>
              <a:spcAft>
                <a:spcPts val="1200"/>
              </a:spcAft>
              <a:defRPr sz="1800">
                <a:solidFill>
                  <a:srgbClr val="FFFFFF"/>
                </a:solidFill>
              </a:defRPr>
            </a:pPr>
            <a:r>
              <a:t>  Learning/exploration</a:t>
            </a:r>
          </a:p>
          <a:p>
            <a:pPr>
              <a:spcAft>
                <a:spcPts val="1200"/>
              </a:spcAft>
              <a:defRPr sz="1800">
                <a:solidFill>
                  <a:srgbClr val="FFFFFF"/>
                </a:solidFill>
              </a:defRPr>
            </a:pPr>
            <a:r>
              <a:t>  First time with new codebase</a:t>
            </a:r>
          </a:p>
        </p:txBody>
      </p:sp>
      <p:sp>
        <p:nvSpPr>
          <p:cNvPr id="6" name="TextBox 5"/>
          <p:cNvSpPr txBox="1"/>
          <p:nvPr/>
        </p:nvSpPr>
        <p:spPr>
          <a:xfrm>
            <a:off x="6370167" y="1463040"/>
            <a:ext cx="5364327" cy="731520"/>
          </a:xfrm>
          <a:prstGeom prst="rect">
            <a:avLst/>
          </a:prstGeom>
          <a:noFill/>
        </p:spPr>
        <p:txBody>
          <a:bodyPr wrap="none">
            <a:spAutoFit/>
          </a:bodyPr>
          <a:lstStyle/>
          <a:p>
            <a:pPr algn="ctr">
              <a:defRPr sz="2800" b="1">
                <a:solidFill>
                  <a:srgbClr val="8B95A5"/>
                </a:solidFill>
              </a:defRPr>
            </a:pPr>
            <a:r>
              <a:t>Skip Plan Mode For</a:t>
            </a:r>
          </a:p>
        </p:txBody>
      </p:sp>
      <p:sp>
        <p:nvSpPr>
          <p:cNvPr id="7" name="TextBox 6"/>
          <p:cNvSpPr txBox="1"/>
          <p:nvPr/>
        </p:nvSpPr>
        <p:spPr>
          <a:xfrm>
            <a:off x="6370167" y="2286000"/>
            <a:ext cx="5364327" cy="3657600"/>
          </a:xfrm>
          <a:prstGeom prst="rect">
            <a:avLst/>
          </a:prstGeom>
          <a:noFill/>
        </p:spPr>
        <p:txBody>
          <a:bodyPr wrap="square">
            <a:spAutoFit/>
          </a:bodyPr>
          <a:lstStyle/>
          <a:p>
            <a:pPr>
              <a:spcAft>
                <a:spcPts val="1200"/>
              </a:spcAft>
              <a:defRPr sz="1800">
                <a:solidFill>
                  <a:srgbClr val="FFFFFF"/>
                </a:solidFill>
              </a:defRPr>
            </a:pPr>
            <a:r>
              <a:t>  Simple, obvious tasks</a:t>
            </a:r>
          </a:p>
          <a:p>
            <a:pPr>
              <a:spcAft>
                <a:spcPts val="1200"/>
              </a:spcAft>
              <a:defRPr sz="1800">
                <a:solidFill>
                  <a:srgbClr val="FFFFFF"/>
                </a:solidFill>
              </a:defRPr>
            </a:pPr>
            <a:r>
              <a:t>  Single file changes</a:t>
            </a:r>
          </a:p>
          <a:p>
            <a:pPr>
              <a:spcAft>
                <a:spcPts val="1200"/>
              </a:spcAft>
              <a:defRPr sz="1800">
                <a:solidFill>
                  <a:srgbClr val="FFFFFF"/>
                </a:solidFill>
              </a:defRPr>
            </a:pPr>
            <a:r>
              <a:t>  Low-risk operations</a:t>
            </a:r>
          </a:p>
          <a:p>
            <a:pPr>
              <a:spcAft>
                <a:spcPts val="1200"/>
              </a:spcAft>
              <a:defRPr sz="1800">
                <a:solidFill>
                  <a:srgbClr val="FFFFFF"/>
                </a:solidFill>
              </a:defRPr>
            </a:pPr>
            <a:r>
              <a:t>  Speed critical</a:t>
            </a:r>
          </a:p>
          <a:p>
            <a:pPr>
              <a:spcAft>
                <a:spcPts val="1200"/>
              </a:spcAft>
              <a:defRPr sz="1800">
                <a:solidFill>
                  <a:srgbClr val="FFFFFF"/>
                </a:solidFill>
              </a:defRPr>
            </a:pPr>
            <a:r>
              <a:t>  Trusted patterns</a:t>
            </a:r>
          </a:p>
          <a:p>
            <a:pPr>
              <a:spcAft>
                <a:spcPts val="1200"/>
              </a:spcAft>
              <a:defRPr sz="1800">
                <a:solidFill>
                  <a:srgbClr val="FFFFFF"/>
                </a:solidFill>
              </a:defRPr>
            </a:pPr>
            <a:r>
              <a:t>  Iterative refinement</a:t>
            </a:r>
          </a:p>
        </p:txBody>
      </p:sp>
    </p:spTree>
  </p:cSld>
  <p:clrMapOvr>
    <a:masterClrMapping/>
  </p:clrMapOvr>
</p:sld>
</file>

<file path=ppt/slides/slide3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Thinking Levels</a:t>
            </a:r>
          </a:p>
        </p:txBody>
      </p:sp>
      <p:sp>
        <p:nvSpPr>
          <p:cNvPr id="3" name="TextBox 2"/>
          <p:cNvSpPr txBox="1"/>
          <p:nvPr/>
        </p:nvSpPr>
        <p:spPr>
          <a:xfrm>
            <a:off x="914400" y="3840480"/>
            <a:ext cx="10362895" cy="914400"/>
          </a:xfrm>
          <a:prstGeom prst="rect">
            <a:avLst/>
          </a:prstGeom>
          <a:noFill/>
        </p:spPr>
        <p:txBody>
          <a:bodyPr wrap="square">
            <a:spAutoFit/>
          </a:bodyPr>
          <a:lstStyle/>
          <a:p>
            <a:pPr algn="ctr">
              <a:defRPr sz="2400">
                <a:solidFill>
                  <a:srgbClr val="8B95A5"/>
                </a:solidFill>
              </a:defRPr>
            </a:pPr>
            <a:r>
              <a:t>Speed vs Quality vs Cost tradeoffs</a:t>
            </a:r>
          </a:p>
        </p:txBody>
      </p:sp>
    </p:spTree>
  </p:cSld>
  <p:clrMapOvr>
    <a:masterClrMapping/>
  </p:clrMapOvr>
</p:sld>
</file>

<file path=ppt/slides/slide3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Thinking Levels Comparison</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10B981"/>
                </a:solidFill>
              </a:defRPr>
            </a:pPr>
            <a:r>
              <a:t>OFF / LOW</a:t>
            </a:r>
          </a:p>
        </p:txBody>
      </p:sp>
      <p:sp>
        <p:nvSpPr>
          <p:cNvPr id="5" name="TextBox 4"/>
          <p:cNvSpPr txBox="1"/>
          <p:nvPr/>
        </p:nvSpPr>
        <p:spPr>
          <a:xfrm>
            <a:off x="457200" y="2286000"/>
            <a:ext cx="5364327" cy="3657600"/>
          </a:xfrm>
          <a:prstGeom prst="rect">
            <a:avLst/>
          </a:prstGeom>
          <a:noFill/>
        </p:spPr>
        <p:txBody>
          <a:bodyPr wrap="square">
            <a:spAutoFit/>
          </a:bodyPr>
          <a:lstStyle/>
          <a:p>
            <a:pPr>
              <a:spcAft>
                <a:spcPts val="1200"/>
              </a:spcAft>
              <a:defRPr sz="1800">
                <a:solidFill>
                  <a:srgbClr val="FFFFFF"/>
                </a:solidFill>
              </a:defRPr>
            </a:pPr>
            <a:r>
              <a:t>  Fast responses (seconds)</a:t>
            </a:r>
          </a:p>
          <a:p>
            <a:pPr>
              <a:spcAft>
                <a:spcPts val="1200"/>
              </a:spcAft>
              <a:defRPr sz="1800">
                <a:solidFill>
                  <a:srgbClr val="FFFFFF"/>
                </a:solidFill>
              </a:defRPr>
            </a:pPr>
            <a:r>
              <a:t>  Lower token cost</a:t>
            </a:r>
          </a:p>
          <a:p>
            <a:pPr>
              <a:spcAft>
                <a:spcPts val="1200"/>
              </a:spcAft>
              <a:defRPr sz="1800">
                <a:solidFill>
                  <a:srgbClr val="FFFFFF"/>
                </a:solidFill>
              </a:defRPr>
            </a:pPr>
            <a:r>
              <a:t>  Good for routine tasks</a:t>
            </a:r>
          </a:p>
          <a:p>
            <a:pPr>
              <a:spcAft>
                <a:spcPts val="1200"/>
              </a:spcAft>
              <a:defRPr sz="1800">
                <a:solidFill>
                  <a:srgbClr val="FFFFFF"/>
                </a:solidFill>
              </a:defRPr>
            </a:pPr>
            <a:r>
              <a:t>  Simple prompts</a:t>
            </a:r>
          </a:p>
          <a:p>
            <a:pPr>
              <a:spcAft>
                <a:spcPts val="1200"/>
              </a:spcAft>
              <a:defRPr sz="1800">
                <a:solidFill>
                  <a:srgbClr val="FFFFFF"/>
                </a:solidFill>
              </a:defRPr>
            </a:pPr>
            <a:r>
              <a:t>  Iterative work</a:t>
            </a:r>
          </a:p>
          <a:p>
            <a:pPr>
              <a:spcAft>
                <a:spcPts val="1200"/>
              </a:spcAft>
              <a:defRPr sz="1800">
                <a:solidFill>
                  <a:srgbClr val="FFFFFF"/>
                </a:solidFill>
              </a:defRPr>
            </a:pPr>
            <a:r>
              <a:t>  Use: 80% of daily coding</a:t>
            </a:r>
          </a:p>
        </p:txBody>
      </p:sp>
      <p:sp>
        <p:nvSpPr>
          <p:cNvPr id="6" name="TextBox 5"/>
          <p:cNvSpPr txBox="1"/>
          <p:nvPr/>
        </p:nvSpPr>
        <p:spPr>
          <a:xfrm>
            <a:off x="6370167" y="1463040"/>
            <a:ext cx="5364327" cy="731520"/>
          </a:xfrm>
          <a:prstGeom prst="rect">
            <a:avLst/>
          </a:prstGeom>
          <a:noFill/>
        </p:spPr>
        <p:txBody>
          <a:bodyPr wrap="none">
            <a:spAutoFit/>
          </a:bodyPr>
          <a:lstStyle/>
          <a:p>
            <a:pPr algn="ctr">
              <a:defRPr sz="2800" b="1">
                <a:solidFill>
                  <a:srgbClr val="E86B4A"/>
                </a:solidFill>
              </a:defRPr>
            </a:pPr>
            <a:r>
              <a:t>MEDIUM / HIGH</a:t>
            </a:r>
          </a:p>
        </p:txBody>
      </p:sp>
      <p:sp>
        <p:nvSpPr>
          <p:cNvPr id="7" name="TextBox 6"/>
          <p:cNvSpPr txBox="1"/>
          <p:nvPr/>
        </p:nvSpPr>
        <p:spPr>
          <a:xfrm>
            <a:off x="6370167" y="2286000"/>
            <a:ext cx="5364327" cy="3657600"/>
          </a:xfrm>
          <a:prstGeom prst="rect">
            <a:avLst/>
          </a:prstGeom>
          <a:noFill/>
        </p:spPr>
        <p:txBody>
          <a:bodyPr wrap="square">
            <a:spAutoFit/>
          </a:bodyPr>
          <a:lstStyle/>
          <a:p>
            <a:pPr>
              <a:spcAft>
                <a:spcPts val="1200"/>
              </a:spcAft>
              <a:defRPr sz="1800">
                <a:solidFill>
                  <a:srgbClr val="FFFFFF"/>
                </a:solidFill>
              </a:defRPr>
            </a:pPr>
            <a:r>
              <a:t>  Slower responses (30+ sec)</a:t>
            </a:r>
          </a:p>
          <a:p>
            <a:pPr>
              <a:spcAft>
                <a:spcPts val="1200"/>
              </a:spcAft>
              <a:defRPr sz="1800">
                <a:solidFill>
                  <a:srgbClr val="FFFFFF"/>
                </a:solidFill>
              </a:defRPr>
            </a:pPr>
            <a:r>
              <a:t>  Higher token cost</a:t>
            </a:r>
          </a:p>
          <a:p>
            <a:pPr>
              <a:spcAft>
                <a:spcPts val="1200"/>
              </a:spcAft>
              <a:defRPr sz="1800">
                <a:solidFill>
                  <a:srgbClr val="FFFFFF"/>
                </a:solidFill>
              </a:defRPr>
            </a:pPr>
            <a:r>
              <a:t>  Better quality output</a:t>
            </a:r>
          </a:p>
          <a:p>
            <a:pPr>
              <a:spcAft>
                <a:spcPts val="1200"/>
              </a:spcAft>
              <a:defRPr sz="1800">
                <a:solidFill>
                  <a:srgbClr val="FFFFFF"/>
                </a:solidFill>
              </a:defRPr>
            </a:pPr>
            <a:r>
              <a:t>  Shows reasoning</a:t>
            </a:r>
          </a:p>
          <a:p>
            <a:pPr>
              <a:spcAft>
                <a:spcPts val="1200"/>
              </a:spcAft>
              <a:defRPr sz="1800">
                <a:solidFill>
                  <a:srgbClr val="FFFFFF"/>
                </a:solidFill>
              </a:defRPr>
            </a:pPr>
            <a:r>
              <a:t>  Complex problems</a:t>
            </a:r>
          </a:p>
          <a:p>
            <a:pPr>
              <a:spcAft>
                <a:spcPts val="1200"/>
              </a:spcAft>
              <a:defRPr sz="1800">
                <a:solidFill>
                  <a:srgbClr val="FFFFFF"/>
                </a:solidFill>
              </a:defRPr>
            </a:pPr>
            <a:r>
              <a:t>  Use: Critical decisions</a:t>
            </a:r>
          </a:p>
        </p:txBody>
      </p:sp>
    </p:spTree>
  </p:cSld>
  <p:clrMapOvr>
    <a:masterClrMapping/>
  </p:clrMapOvr>
</p:sld>
</file>

<file path=ppt/slides/slide3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Setting Thinking Levels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Session-wide: /thinking low|medium|high|off</a:t>
            </a:r>
          </a:p>
          <a:p>
            <a:pPr>
              <a:spcBef>
                <a:spcPts val="800"/>
              </a:spcBef>
              <a:spcAft>
                <a:spcPts val="800"/>
              </a:spcAft>
              <a:defRPr sz="2200">
                <a:solidFill>
                  <a:srgbClr val="FFFFFF"/>
                </a:solidFill>
              </a:defRPr>
            </a:pPr>
            <a:r>
              <a:t>  Per-request: 'Use high thinking for this complex refactor'</a:t>
            </a:r>
          </a:p>
          <a:p>
            <a:pPr>
              <a:spcBef>
                <a:spcPts val="800"/>
              </a:spcBef>
              <a:spcAft>
                <a:spcPts val="800"/>
              </a:spcAft>
              <a:defRPr sz="2200">
                <a:solidFill>
                  <a:srgbClr val="FFFFFF"/>
                </a:solidFill>
              </a:defRPr>
            </a:pPr>
            <a:r>
              <a:t>  In CLAUDE.md: default_thinking_level: medium</a:t>
            </a:r>
          </a:p>
          <a:p>
            <a:pPr>
              <a:spcBef>
                <a:spcPts val="800"/>
              </a:spcBef>
              <a:spcAft>
                <a:spcPts val="800"/>
              </a:spcAft>
              <a:defRPr sz="2200">
                <a:solidFill>
                  <a:srgbClr val="FFFFFF"/>
                </a:solidFill>
              </a:defRPr>
            </a:pPr>
            <a:r>
              <a:t>  CLI flag: claude --thinking high</a:t>
            </a:r>
          </a:p>
          <a:p>
            <a:pPr>
              <a:spcBef>
                <a:spcPts val="800"/>
              </a:spcBef>
              <a:spcAft>
                <a:spcPts val="800"/>
              </a:spcAft>
              <a:defRPr sz="2200">
                <a:solidFill>
                  <a:srgbClr val="FFFFFF"/>
                </a:solidFill>
              </a:defRPr>
            </a:pPr>
            <a:r>
              <a:t>  High thinking shows reasoning in separate panel</a:t>
            </a:r>
          </a:p>
          <a:p>
            <a:pPr>
              <a:spcBef>
                <a:spcPts val="800"/>
              </a:spcBef>
              <a:spcAft>
                <a:spcPts val="800"/>
              </a:spcAft>
              <a:defRPr sz="2200">
                <a:solidFill>
                  <a:srgbClr val="FFFFFF"/>
                </a:solidFill>
              </a:defRPr>
            </a:pPr>
            <a:r>
              <a:t>  Can change mid-conversation as needs change</a:t>
            </a:r>
          </a:p>
        </p:txBody>
      </p:sp>
    </p:spTree>
  </p:cSld>
  <p:clrMapOvr>
    <a:masterClrMapping/>
  </p:clrMapOvr>
</p:sld>
</file>

<file path=ppt/slides/slide3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Combining Plan Mode + High Thinking</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Ultimate quality: plan mode + high thinking</a:t>
            </a:r>
          </a:p>
          <a:p>
            <a:pPr>
              <a:spcBef>
                <a:spcPts val="800"/>
              </a:spcBef>
              <a:spcAft>
                <a:spcPts val="800"/>
              </a:spcAft>
              <a:defRPr sz="2200">
                <a:solidFill>
                  <a:srgbClr val="FFFFFF"/>
                </a:solidFill>
              </a:defRPr>
            </a:pPr>
            <a:r>
              <a:t>  Claude plans deeply, shows reasoning, waits for approval</a:t>
            </a:r>
          </a:p>
          <a:p>
            <a:pPr>
              <a:spcBef>
                <a:spcPts val="800"/>
              </a:spcBef>
              <a:spcAft>
                <a:spcPts val="800"/>
              </a:spcAft>
              <a:defRPr sz="2200">
                <a:solidFill>
                  <a:srgbClr val="FFFFFF"/>
                </a:solidFill>
              </a:defRPr>
            </a:pPr>
            <a:r>
              <a:t>  Perfect for: Critical refactors, architecture decisions, migrations</a:t>
            </a:r>
          </a:p>
          <a:p>
            <a:pPr>
              <a:spcBef>
                <a:spcPts val="800"/>
              </a:spcBef>
              <a:spcAft>
                <a:spcPts val="800"/>
              </a:spcAft>
              <a:defRPr sz="2200">
                <a:solidFill>
                  <a:srgbClr val="FFFFFF"/>
                </a:solidFill>
              </a:defRPr>
            </a:pPr>
            <a:r>
              <a:t>  Cost: Highest (but worth it for important work)</a:t>
            </a:r>
          </a:p>
          <a:p>
            <a:pPr>
              <a:spcBef>
                <a:spcPts val="800"/>
              </a:spcBef>
              <a:spcAft>
                <a:spcPts val="800"/>
              </a:spcAft>
              <a:defRPr sz="2200">
                <a:solidFill>
                  <a:srgbClr val="FFFFFF"/>
                </a:solidFill>
              </a:defRPr>
            </a:pPr>
            <a:r>
              <a:t>  Time: Slowest (but prevents expensive mistakes)</a:t>
            </a:r>
          </a:p>
          <a:p>
            <a:pPr>
              <a:spcBef>
                <a:spcPts val="800"/>
              </a:spcBef>
              <a:spcAft>
                <a:spcPts val="800"/>
              </a:spcAft>
              <a:defRPr sz="2200">
                <a:solidFill>
                  <a:srgbClr val="FFFFFF"/>
                </a:solidFill>
              </a:defRPr>
            </a:pPr>
            <a:r>
              <a:t>  Use sparingly: 1-2% of tasks, save for what matters most</a:t>
            </a:r>
          </a:p>
        </p:txBody>
      </p:sp>
    </p:spTree>
  </p:cSld>
  <p:clrMapOvr>
    <a:masterClrMapping/>
  </p:clrMapOvr>
</p:sld>
</file>

<file path=ppt/slides/slide3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Demo: Plan Mode + Thinking Levels</a:t>
            </a:r>
          </a:p>
        </p:txBody>
      </p:sp>
      <p:sp>
        <p:nvSpPr>
          <p:cNvPr id="5" name="TextBox 4"/>
          <p:cNvSpPr txBox="1"/>
          <p:nvPr/>
        </p:nvSpPr>
        <p:spPr>
          <a:xfrm>
            <a:off x="914400" y="4846320"/>
            <a:ext cx="10362895" cy="731520"/>
          </a:xfrm>
          <a:prstGeom prst="rect">
            <a:avLst/>
          </a:prstGeom>
          <a:noFill/>
        </p:spPr>
        <p:txBody>
          <a:bodyPr wrap="square">
            <a:spAutoFit/>
          </a:bodyPr>
          <a:lstStyle/>
          <a:p>
            <a:pPr algn="ctr">
              <a:defRPr sz="2000">
                <a:solidFill>
                  <a:srgbClr val="8B95A5"/>
                </a:solidFill>
              </a:defRPr>
            </a:pPr>
            <a:r>
              <a:t>Complex refactor with review-before-execute</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Custom Commands</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Extending Claude Code with reusable workflows</a:t>
            </a:r>
          </a:p>
        </p:txBody>
      </p:sp>
    </p:spTree>
  </p:cSld>
  <p:clrMapOvr>
    <a:masterClrMapping/>
  </p:clrMapOvr>
</p:sld>
</file>

<file path=ppt/slides/slide4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Lab 1: Custom Commands &amp; Hooks</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45 minutes hands-on</a:t>
            </a:r>
          </a:p>
        </p:txBody>
      </p:sp>
    </p:spTree>
  </p:cSld>
  <p:clrMapOvr>
    <a:masterClrMapping/>
  </p:clrMapOvr>
</p:sld>
</file>

<file path=ppt/slides/slide4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ounded Rectangle 1"/>
          <p:cNvSpPr/>
          <p:nvPr/>
        </p:nvSpPr>
        <p:spPr>
          <a:xfrm>
            <a:off x="457200" y="365760"/>
            <a:ext cx="1097280" cy="457200"/>
          </a:xfrm>
          <a:prstGeom prst="round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429768"/>
            <a:ext cx="1097280" cy="365760"/>
          </a:xfrm>
          <a:prstGeom prst="rect">
            <a:avLst/>
          </a:prstGeom>
          <a:noFill/>
        </p:spPr>
        <p:txBody>
          <a:bodyPr wrap="none">
            <a:spAutoFit/>
          </a:bodyPr>
          <a:lstStyle/>
          <a:p>
            <a:pPr algn="ctr">
              <a:defRPr sz="1800" b="1">
                <a:solidFill>
                  <a:srgbClr val="0B0F1A"/>
                </a:solidFill>
              </a:defRPr>
            </a:pPr>
            <a:r>
              <a:t>LAB</a:t>
            </a:r>
          </a:p>
        </p:txBody>
      </p:sp>
      <p:sp>
        <p:nvSpPr>
          <p:cNvPr id="4" name="Rounded Rectangle 3"/>
          <p:cNvSpPr/>
          <p:nvPr/>
        </p:nvSpPr>
        <p:spPr>
          <a:xfrm>
            <a:off x="10362895" y="365760"/>
            <a:ext cx="1371600" cy="457200"/>
          </a:xfrm>
          <a:prstGeom prst="roundRect">
            <a:avLst/>
          </a:prstGeom>
          <a:solidFill>
            <a:srgbClr val="141A26"/>
          </a:solidFill>
          <a:ln>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10362895" y="429768"/>
            <a:ext cx="1371600" cy="365760"/>
          </a:xfrm>
          <a:prstGeom prst="rect">
            <a:avLst/>
          </a:prstGeom>
          <a:noFill/>
        </p:spPr>
        <p:txBody>
          <a:bodyPr wrap="none">
            <a:spAutoFit/>
          </a:bodyPr>
          <a:lstStyle/>
          <a:p>
            <a:pPr algn="ctr">
              <a:defRPr sz="1400" b="1">
                <a:solidFill>
                  <a:srgbClr val="00D4AA"/>
                </a:solidFill>
              </a:defRPr>
            </a:pPr>
            <a:r>
              <a:t>5 minutes</a:t>
            </a:r>
          </a:p>
        </p:txBody>
      </p:sp>
      <p:sp>
        <p:nvSpPr>
          <p:cNvPr id="6" name="TextBox 5"/>
          <p:cNvSpPr txBox="1"/>
          <p:nvPr/>
        </p:nvSpPr>
        <p:spPr>
          <a:xfrm>
            <a:off x="457200" y="1005840"/>
            <a:ext cx="11277295" cy="731520"/>
          </a:xfrm>
          <a:prstGeom prst="rect">
            <a:avLst/>
          </a:prstGeom>
          <a:noFill/>
        </p:spPr>
        <p:txBody>
          <a:bodyPr wrap="none">
            <a:spAutoFit/>
          </a:bodyPr>
          <a:lstStyle/>
          <a:p>
            <a:pPr>
              <a:defRPr sz="3200" b="1">
                <a:solidFill>
                  <a:srgbClr val="FFFFFF"/>
                </a:solidFill>
              </a:defRPr>
            </a:pPr>
            <a:r>
              <a:t>Lab 1 Objectives</a:t>
            </a:r>
          </a:p>
        </p:txBody>
      </p:sp>
      <p:sp>
        <p:nvSpPr>
          <p:cNvPr id="7" name="Rectangle 6"/>
          <p:cNvSpPr/>
          <p:nvPr/>
        </p:nvSpPr>
        <p:spPr>
          <a:xfrm>
            <a:off x="457200" y="1737360"/>
            <a:ext cx="27432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Oval 7"/>
          <p:cNvSpPr/>
          <p:nvPr/>
        </p:nvSpPr>
        <p:spPr>
          <a:xfrm>
            <a:off x="457200" y="2011680"/>
            <a:ext cx="457200" cy="4572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57200" y="2011680"/>
            <a:ext cx="457200" cy="457200"/>
          </a:xfrm>
          <a:prstGeom prst="rect">
            <a:avLst/>
          </a:prstGeom>
          <a:noFill/>
        </p:spPr>
        <p:txBody>
          <a:bodyPr wrap="none" anchor="ctr">
            <a:spAutoFit/>
          </a:bodyPr>
          <a:lstStyle/>
          <a:p>
            <a:pPr algn="ctr">
              <a:defRPr sz="1800" b="1">
                <a:solidFill>
                  <a:srgbClr val="0B0F1A"/>
                </a:solidFill>
              </a:defRPr>
            </a:pPr>
            <a:r>
              <a:t>1</a:t>
            </a:r>
          </a:p>
        </p:txBody>
      </p:sp>
      <p:sp>
        <p:nvSpPr>
          <p:cNvPr id="10" name="TextBox 9"/>
          <p:cNvSpPr txBox="1"/>
          <p:nvPr/>
        </p:nvSpPr>
        <p:spPr>
          <a:xfrm>
            <a:off x="1097280" y="2084832"/>
            <a:ext cx="10637215" cy="640080"/>
          </a:xfrm>
          <a:prstGeom prst="rect">
            <a:avLst/>
          </a:prstGeom>
          <a:noFill/>
        </p:spPr>
        <p:txBody>
          <a:bodyPr wrap="square">
            <a:normAutofit/>
          </a:bodyPr>
          <a:lstStyle/>
          <a:p>
            <a:pPr>
              <a:defRPr sz="1800">
                <a:solidFill>
                  <a:srgbClr val="FFFFFF"/>
                </a:solidFill>
              </a:defRPr>
            </a:pPr>
            <a:r>
              <a:t>Create 3 custom commands: /api-doc, /test-this, /explain-like-5</a:t>
            </a:r>
          </a:p>
        </p:txBody>
      </p:sp>
      <p:sp>
        <p:nvSpPr>
          <p:cNvPr id="11" name="Oval 10"/>
          <p:cNvSpPr/>
          <p:nvPr/>
        </p:nvSpPr>
        <p:spPr>
          <a:xfrm>
            <a:off x="457200" y="2788920"/>
            <a:ext cx="457200" cy="4572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57200" y="2788920"/>
            <a:ext cx="457200" cy="457200"/>
          </a:xfrm>
          <a:prstGeom prst="rect">
            <a:avLst/>
          </a:prstGeom>
          <a:noFill/>
        </p:spPr>
        <p:txBody>
          <a:bodyPr wrap="none" anchor="ctr">
            <a:spAutoFit/>
          </a:bodyPr>
          <a:lstStyle/>
          <a:p>
            <a:pPr algn="ctr">
              <a:defRPr sz="1800" b="1">
                <a:solidFill>
                  <a:srgbClr val="0B0F1A"/>
                </a:solidFill>
              </a:defRPr>
            </a:pPr>
            <a:r>
              <a:t>2</a:t>
            </a:r>
          </a:p>
        </p:txBody>
      </p:sp>
      <p:sp>
        <p:nvSpPr>
          <p:cNvPr id="13" name="TextBox 12"/>
          <p:cNvSpPr txBox="1"/>
          <p:nvPr/>
        </p:nvSpPr>
        <p:spPr>
          <a:xfrm>
            <a:off x="1097280" y="2862072"/>
            <a:ext cx="10637215" cy="640080"/>
          </a:xfrm>
          <a:prstGeom prst="rect">
            <a:avLst/>
          </a:prstGeom>
          <a:noFill/>
        </p:spPr>
        <p:txBody>
          <a:bodyPr wrap="square">
            <a:normAutofit/>
          </a:bodyPr>
          <a:lstStyle/>
          <a:p>
            <a:pPr>
              <a:defRPr sz="1800">
                <a:solidFill>
                  <a:srgbClr val="FFFFFF"/>
                </a:solidFill>
              </a:defRPr>
            </a:pPr>
            <a:r>
              <a:t>Implement pre-tool hook to block secrets in commits</a:t>
            </a:r>
          </a:p>
        </p:txBody>
      </p:sp>
      <p:sp>
        <p:nvSpPr>
          <p:cNvPr id="14" name="Oval 13"/>
          <p:cNvSpPr/>
          <p:nvPr/>
        </p:nvSpPr>
        <p:spPr>
          <a:xfrm>
            <a:off x="457200" y="3566160"/>
            <a:ext cx="457200" cy="4572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5" name="TextBox 14"/>
          <p:cNvSpPr txBox="1"/>
          <p:nvPr/>
        </p:nvSpPr>
        <p:spPr>
          <a:xfrm>
            <a:off x="457200" y="3566160"/>
            <a:ext cx="457200" cy="457200"/>
          </a:xfrm>
          <a:prstGeom prst="rect">
            <a:avLst/>
          </a:prstGeom>
          <a:noFill/>
        </p:spPr>
        <p:txBody>
          <a:bodyPr wrap="none" anchor="ctr">
            <a:spAutoFit/>
          </a:bodyPr>
          <a:lstStyle/>
          <a:p>
            <a:pPr algn="ctr">
              <a:defRPr sz="1800" b="1">
                <a:solidFill>
                  <a:srgbClr val="0B0F1A"/>
                </a:solidFill>
              </a:defRPr>
            </a:pPr>
            <a:r>
              <a:t>3</a:t>
            </a:r>
          </a:p>
        </p:txBody>
      </p:sp>
      <p:sp>
        <p:nvSpPr>
          <p:cNvPr id="16" name="TextBox 15"/>
          <p:cNvSpPr txBox="1"/>
          <p:nvPr/>
        </p:nvSpPr>
        <p:spPr>
          <a:xfrm>
            <a:off x="1097280" y="3639312"/>
            <a:ext cx="10637215" cy="640080"/>
          </a:xfrm>
          <a:prstGeom prst="rect">
            <a:avLst/>
          </a:prstGeom>
          <a:noFill/>
        </p:spPr>
        <p:txBody>
          <a:bodyPr wrap="square">
            <a:normAutofit/>
          </a:bodyPr>
          <a:lstStyle/>
          <a:p>
            <a:pPr>
              <a:defRPr sz="1800">
                <a:solidFill>
                  <a:srgbClr val="FFFFFF"/>
                </a:solidFill>
              </a:defRPr>
            </a:pPr>
            <a:r>
              <a:t>Implement post-tool hook for audit logging</a:t>
            </a:r>
          </a:p>
        </p:txBody>
      </p:sp>
      <p:sp>
        <p:nvSpPr>
          <p:cNvPr id="17" name="Oval 16"/>
          <p:cNvSpPr/>
          <p:nvPr/>
        </p:nvSpPr>
        <p:spPr>
          <a:xfrm>
            <a:off x="457200" y="4343400"/>
            <a:ext cx="457200" cy="4572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8" name="TextBox 17"/>
          <p:cNvSpPr txBox="1"/>
          <p:nvPr/>
        </p:nvSpPr>
        <p:spPr>
          <a:xfrm>
            <a:off x="457200" y="4343400"/>
            <a:ext cx="457200" cy="457200"/>
          </a:xfrm>
          <a:prstGeom prst="rect">
            <a:avLst/>
          </a:prstGeom>
          <a:noFill/>
        </p:spPr>
        <p:txBody>
          <a:bodyPr wrap="none" anchor="ctr">
            <a:spAutoFit/>
          </a:bodyPr>
          <a:lstStyle/>
          <a:p>
            <a:pPr algn="ctr">
              <a:defRPr sz="1800" b="1">
                <a:solidFill>
                  <a:srgbClr val="0B0F1A"/>
                </a:solidFill>
              </a:defRPr>
            </a:pPr>
            <a:r>
              <a:t>4</a:t>
            </a:r>
          </a:p>
        </p:txBody>
      </p:sp>
      <p:sp>
        <p:nvSpPr>
          <p:cNvPr id="19" name="TextBox 18"/>
          <p:cNvSpPr txBox="1"/>
          <p:nvPr/>
        </p:nvSpPr>
        <p:spPr>
          <a:xfrm>
            <a:off x="1097280" y="4416552"/>
            <a:ext cx="10637215" cy="640080"/>
          </a:xfrm>
          <a:prstGeom prst="rect">
            <a:avLst/>
          </a:prstGeom>
          <a:noFill/>
        </p:spPr>
        <p:txBody>
          <a:bodyPr wrap="square">
            <a:normAutofit/>
          </a:bodyPr>
          <a:lstStyle/>
          <a:p>
            <a:pPr>
              <a:defRPr sz="1800">
                <a:solidFill>
                  <a:srgbClr val="FFFFFF"/>
                </a:solidFill>
              </a:defRPr>
            </a:pPr>
            <a:r>
              <a:t>Test commands and hooks with real files</a:t>
            </a:r>
          </a:p>
        </p:txBody>
      </p:sp>
      <p:sp>
        <p:nvSpPr>
          <p:cNvPr id="20" name="Oval 19"/>
          <p:cNvSpPr/>
          <p:nvPr/>
        </p:nvSpPr>
        <p:spPr>
          <a:xfrm>
            <a:off x="457200" y="5120640"/>
            <a:ext cx="457200" cy="4572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1" name="TextBox 20"/>
          <p:cNvSpPr txBox="1"/>
          <p:nvPr/>
        </p:nvSpPr>
        <p:spPr>
          <a:xfrm>
            <a:off x="457200" y="5120640"/>
            <a:ext cx="457200" cy="457200"/>
          </a:xfrm>
          <a:prstGeom prst="rect">
            <a:avLst/>
          </a:prstGeom>
          <a:noFill/>
        </p:spPr>
        <p:txBody>
          <a:bodyPr wrap="none" anchor="ctr">
            <a:spAutoFit/>
          </a:bodyPr>
          <a:lstStyle/>
          <a:p>
            <a:pPr algn="ctr">
              <a:defRPr sz="1800" b="1">
                <a:solidFill>
                  <a:srgbClr val="0B0F1A"/>
                </a:solidFill>
              </a:defRPr>
            </a:pPr>
            <a:r>
              <a:t>5</a:t>
            </a:r>
          </a:p>
        </p:txBody>
      </p:sp>
      <p:sp>
        <p:nvSpPr>
          <p:cNvPr id="22" name="TextBox 21"/>
          <p:cNvSpPr txBox="1"/>
          <p:nvPr/>
        </p:nvSpPr>
        <p:spPr>
          <a:xfrm>
            <a:off x="1097280" y="5193792"/>
            <a:ext cx="10637215" cy="640080"/>
          </a:xfrm>
          <a:prstGeom prst="rect">
            <a:avLst/>
          </a:prstGeom>
          <a:noFill/>
        </p:spPr>
        <p:txBody>
          <a:bodyPr wrap="square">
            <a:normAutofit/>
          </a:bodyPr>
          <a:lstStyle/>
          <a:p>
            <a:pPr>
              <a:defRPr sz="1800">
                <a:solidFill>
                  <a:srgbClr val="FFFFFF"/>
                </a:solidFill>
              </a:defRPr>
            </a:pPr>
            <a:r>
              <a:t>Deliverable: Production-ready command library and safety hooks</a:t>
            </a:r>
          </a:p>
        </p:txBody>
      </p:sp>
    </p:spTree>
  </p:cSld>
  <p:clrMapOvr>
    <a:masterClrMapping/>
  </p:clrMapOvr>
</p:sld>
</file>

<file path=ppt/slides/slide4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Skills &amp; Advanced CLAUDE.md</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Project configuration patterns</a:t>
            </a:r>
          </a:p>
        </p:txBody>
      </p:sp>
    </p:spTree>
  </p:cSld>
  <p:clrMapOvr>
    <a:masterClrMapping/>
  </p:clrMapOvr>
</p:sld>
</file>

<file path=ppt/slides/slide4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Built-in Skills Overview</a:t>
            </a:r>
          </a:p>
        </p:txBody>
      </p:sp>
      <p:sp>
        <p:nvSpPr>
          <p:cNvPr id="3" name="TextBox 2"/>
          <p:cNvSpPr txBox="1"/>
          <p:nvPr/>
        </p:nvSpPr>
        <p:spPr>
          <a:xfrm>
            <a:off x="914400" y="3840480"/>
            <a:ext cx="10362895" cy="914400"/>
          </a:xfrm>
          <a:prstGeom prst="rect">
            <a:avLst/>
          </a:prstGeom>
          <a:noFill/>
        </p:spPr>
        <p:txBody>
          <a:bodyPr wrap="square">
            <a:spAutoFit/>
          </a:bodyPr>
          <a:lstStyle/>
          <a:p>
            <a:pPr algn="ctr">
              <a:defRPr sz="2400">
                <a:solidFill>
                  <a:srgbClr val="8B95A5"/>
                </a:solidFill>
              </a:defRPr>
            </a:pPr>
            <a:r>
              <a:t>Pre-packaged capabilities in Claude Code</a:t>
            </a:r>
          </a:p>
        </p:txBody>
      </p:sp>
    </p:spTree>
  </p:cSld>
  <p:clrMapOvr>
    <a:masterClrMapping/>
  </p:clrMapOvr>
</p:sld>
</file>

<file path=ppt/slides/slide4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Enabling &amp; Configuring Skills</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MARKDOWN</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 In CLAUDE.md:</a:t>
            </a:r>
            <a:br/>
            <a:br/>
            <a:r>
              <a:t>## Skills Configuration</a:t>
            </a:r>
            <a:br/>
            <a:br/>
            <a:r>
              <a:t>Enable the following skills:</a:t>
            </a:r>
            <a:br/>
            <a:r>
              <a:t>- commit: Automatic conventional commit messages</a:t>
            </a:r>
            <a:br/>
            <a:r>
              <a:t>- pr: Generate PR descriptions from commits</a:t>
            </a:r>
            <a:br/>
            <a:r>
              <a:t>- review: Pre-commit code quality checks</a:t>
            </a:r>
          </a:p>
        </p:txBody>
      </p:sp>
    </p:spTree>
  </p:cSld>
  <p:clrMapOvr>
    <a:masterClrMapping/>
  </p:clrMapOvr>
</p:sld>
</file>

<file path=ppt/slides/slide4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Advanced CLAUDE.md Patterns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Multi-repo configurations: Shared base + repo-specific overrides</a:t>
            </a:r>
          </a:p>
          <a:p>
            <a:pPr>
              <a:spcBef>
                <a:spcPts val="800"/>
              </a:spcBef>
              <a:spcAft>
                <a:spcPts val="800"/>
              </a:spcAft>
              <a:defRPr sz="2200">
                <a:solidFill>
                  <a:srgbClr val="FFFFFF"/>
                </a:solidFill>
              </a:defRPr>
            </a:pPr>
            <a:r>
              <a:t>  Team style guides: Coding conventions as instructions</a:t>
            </a:r>
          </a:p>
          <a:p>
            <a:pPr>
              <a:spcBef>
                <a:spcPts val="800"/>
              </a:spcBef>
              <a:spcAft>
                <a:spcPts val="800"/>
              </a:spcAft>
              <a:defRPr sz="2200">
                <a:solidFill>
                  <a:srgbClr val="FFFFFF"/>
                </a:solidFill>
              </a:defRPr>
            </a:pPr>
            <a:r>
              <a:t>  Security policies: Sensitive files, allowed operations</a:t>
            </a:r>
          </a:p>
          <a:p>
            <a:pPr>
              <a:spcBef>
                <a:spcPts val="800"/>
              </a:spcBef>
              <a:spcAft>
                <a:spcPts val="800"/>
              </a:spcAft>
              <a:defRPr sz="2200">
                <a:solidFill>
                  <a:srgbClr val="FFFFFF"/>
                </a:solidFill>
              </a:defRPr>
            </a:pPr>
            <a:r>
              <a:t>  Tool preferences: Which tools Claude should prefer</a:t>
            </a:r>
          </a:p>
          <a:p>
            <a:pPr>
              <a:spcBef>
                <a:spcPts val="800"/>
              </a:spcBef>
              <a:spcAft>
                <a:spcPts val="800"/>
              </a:spcAft>
              <a:defRPr sz="2200">
                <a:solidFill>
                  <a:srgbClr val="FFFFFF"/>
                </a:solidFill>
              </a:defRPr>
            </a:pPr>
            <a:r>
              <a:t>  Model defaults: Set thinking level, default model per project</a:t>
            </a:r>
          </a:p>
          <a:p>
            <a:pPr>
              <a:spcBef>
                <a:spcPts val="800"/>
              </a:spcBef>
              <a:spcAft>
                <a:spcPts val="800"/>
              </a:spcAft>
              <a:defRPr sz="2200">
                <a:solidFill>
                  <a:srgbClr val="FFFFFF"/>
                </a:solidFill>
              </a:defRPr>
            </a:pPr>
            <a:r>
              <a:t>  Integration configs: GitHub, Jira, Slack webhooks</a:t>
            </a:r>
          </a:p>
        </p:txBody>
      </p:sp>
    </p:spTree>
  </p:cSld>
  <p:clrMapOvr>
    <a:masterClrMapping/>
  </p:clrMapOvr>
</p:sld>
</file>

<file path=ppt/slides/slide4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Engineering Principle: Build for Restart, Not Perfection</a:t>
            </a:r>
          </a:p>
        </p:txBody>
      </p:sp>
      <p:sp>
        <p:nvSpPr>
          <p:cNvPr id="3" name="TextBox 2"/>
          <p:cNvSpPr txBox="1"/>
          <p:nvPr/>
        </p:nvSpPr>
        <p:spPr>
          <a:xfrm>
            <a:off x="914400" y="3840480"/>
            <a:ext cx="10362895" cy="914400"/>
          </a:xfrm>
          <a:prstGeom prst="rect">
            <a:avLst/>
          </a:prstGeom>
          <a:noFill/>
        </p:spPr>
        <p:txBody>
          <a:bodyPr wrap="square">
            <a:spAutoFit/>
          </a:bodyPr>
          <a:lstStyle/>
          <a:p>
            <a:pPr algn="ctr">
              <a:defRPr sz="2400">
                <a:solidFill>
                  <a:srgbClr val="8B95A5"/>
                </a:solidFill>
              </a:defRPr>
            </a:pPr>
            <a:r>
              <a:t>Source: Nate B Jones, 'Second Brain' video</a:t>
            </a:r>
          </a:p>
        </p:txBody>
      </p:sp>
    </p:spTree>
  </p:cSld>
  <p:clrMapOvr>
    <a:masterClrMapping/>
  </p:clrMapOvr>
</p:sld>
</file>

<file path=ppt/slides/slide4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Example CLAUDE.md Configurations</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00D4AA"/>
                </a:solidFill>
              </a:defRPr>
            </a:pPr>
            <a:r>
              <a:t>Python FastAPI Project</a:t>
            </a:r>
          </a:p>
        </p:txBody>
      </p:sp>
      <p:sp>
        <p:nvSpPr>
          <p:cNvPr id="5" name="TextBox 4"/>
          <p:cNvSpPr txBox="1"/>
          <p:nvPr/>
        </p:nvSpPr>
        <p:spPr>
          <a:xfrm>
            <a:off x="457200" y="2286000"/>
            <a:ext cx="5364327" cy="3657600"/>
          </a:xfrm>
          <a:prstGeom prst="rect">
            <a:avLst/>
          </a:prstGeom>
          <a:noFill/>
        </p:spPr>
        <p:txBody>
          <a:bodyPr wrap="square">
            <a:spAutoFit/>
          </a:bodyPr>
          <a:lstStyle/>
          <a:p>
            <a:pPr>
              <a:spcAft>
                <a:spcPts val="1200"/>
              </a:spcAft>
              <a:defRPr sz="1800">
                <a:solidFill>
                  <a:srgbClr val="FFFFFF"/>
                </a:solidFill>
              </a:defRPr>
            </a:pPr>
            <a:r>
              <a:t>  Style: Type hints required</a:t>
            </a:r>
          </a:p>
          <a:p>
            <a:pPr>
              <a:spcAft>
                <a:spcPts val="1200"/>
              </a:spcAft>
              <a:defRPr sz="1800">
                <a:solidFill>
                  <a:srgbClr val="FFFFFF"/>
                </a:solidFill>
              </a:defRPr>
            </a:pPr>
            <a:r>
              <a:t>  Testing: pytest, 80% coverage</a:t>
            </a:r>
          </a:p>
          <a:p>
            <a:pPr>
              <a:spcAft>
                <a:spcPts val="1200"/>
              </a:spcAft>
              <a:defRPr sz="1800">
                <a:solidFill>
                  <a:srgbClr val="FFFFFF"/>
                </a:solidFill>
              </a:defRPr>
            </a:pPr>
            <a:r>
              <a:t>  DB: SQLAlchemy, migrations via Alembic</a:t>
            </a:r>
          </a:p>
          <a:p>
            <a:pPr>
              <a:spcAft>
                <a:spcPts val="1200"/>
              </a:spcAft>
              <a:defRPr sz="1800">
                <a:solidFill>
                  <a:srgbClr val="FFFFFF"/>
                </a:solidFill>
              </a:defRPr>
            </a:pPr>
            <a:r>
              <a:t>  Docs: Docstrings in Google format</a:t>
            </a:r>
          </a:p>
          <a:p>
            <a:pPr>
              <a:spcAft>
                <a:spcPts val="1200"/>
              </a:spcAft>
              <a:defRPr sz="1800">
                <a:solidFill>
                  <a:srgbClr val="FFFFFF"/>
                </a:solidFill>
              </a:defRPr>
            </a:pPr>
            <a:r>
              <a:t>  Security: No secrets, validate all input</a:t>
            </a:r>
          </a:p>
        </p:txBody>
      </p:sp>
      <p:sp>
        <p:nvSpPr>
          <p:cNvPr id="6" name="TextBox 5"/>
          <p:cNvSpPr txBox="1"/>
          <p:nvPr/>
        </p:nvSpPr>
        <p:spPr>
          <a:xfrm>
            <a:off x="6370167" y="1463040"/>
            <a:ext cx="5364327" cy="731520"/>
          </a:xfrm>
          <a:prstGeom prst="rect">
            <a:avLst/>
          </a:prstGeom>
          <a:noFill/>
        </p:spPr>
        <p:txBody>
          <a:bodyPr wrap="none">
            <a:spAutoFit/>
          </a:bodyPr>
          <a:lstStyle/>
          <a:p>
            <a:pPr algn="ctr">
              <a:defRPr sz="2800" b="1">
                <a:solidFill>
                  <a:srgbClr val="0078D4"/>
                </a:solidFill>
              </a:defRPr>
            </a:pPr>
            <a:r>
              <a:t>TypeScript React Project</a:t>
            </a:r>
          </a:p>
        </p:txBody>
      </p:sp>
      <p:sp>
        <p:nvSpPr>
          <p:cNvPr id="7" name="TextBox 6"/>
          <p:cNvSpPr txBox="1"/>
          <p:nvPr/>
        </p:nvSpPr>
        <p:spPr>
          <a:xfrm>
            <a:off x="6370167" y="2286000"/>
            <a:ext cx="5364327" cy="3657600"/>
          </a:xfrm>
          <a:prstGeom prst="rect">
            <a:avLst/>
          </a:prstGeom>
          <a:noFill/>
        </p:spPr>
        <p:txBody>
          <a:bodyPr wrap="square">
            <a:spAutoFit/>
          </a:bodyPr>
          <a:lstStyle/>
          <a:p>
            <a:pPr>
              <a:spcAft>
                <a:spcPts val="1200"/>
              </a:spcAft>
              <a:defRPr sz="1800">
                <a:solidFill>
                  <a:srgbClr val="FFFFFF"/>
                </a:solidFill>
              </a:defRPr>
            </a:pPr>
            <a:r>
              <a:t>  Style: Functional components, hooks</a:t>
            </a:r>
          </a:p>
          <a:p>
            <a:pPr>
              <a:spcAft>
                <a:spcPts val="1200"/>
              </a:spcAft>
              <a:defRPr sz="1800">
                <a:solidFill>
                  <a:srgbClr val="FFFFFF"/>
                </a:solidFill>
              </a:defRPr>
            </a:pPr>
            <a:r>
              <a:t>  Testing: Jest + RTL, snapshot tests</a:t>
            </a:r>
          </a:p>
          <a:p>
            <a:pPr>
              <a:spcAft>
                <a:spcPts val="1200"/>
              </a:spcAft>
              <a:defRPr sz="1800">
                <a:solidFill>
                  <a:srgbClr val="FFFFFF"/>
                </a:solidFill>
              </a:defRPr>
            </a:pPr>
            <a:r>
              <a:t>  State: Redux Toolkit patterns</a:t>
            </a:r>
          </a:p>
          <a:p>
            <a:pPr>
              <a:spcAft>
                <a:spcPts val="1200"/>
              </a:spcAft>
              <a:defRPr sz="1800">
                <a:solidFill>
                  <a:srgbClr val="FFFFFF"/>
                </a:solidFill>
              </a:defRPr>
            </a:pPr>
            <a:r>
              <a:t>  Docs: JSDoc for exported functions</a:t>
            </a:r>
          </a:p>
          <a:p>
            <a:pPr>
              <a:spcAft>
                <a:spcPts val="1200"/>
              </a:spcAft>
              <a:defRPr sz="1800">
                <a:solidFill>
                  <a:srgbClr val="FFFFFF"/>
                </a:solidFill>
              </a:defRPr>
            </a:pPr>
            <a:r>
              <a:t>  Build: Optimize for production bundle size</a:t>
            </a:r>
          </a:p>
        </p:txBody>
      </p:sp>
    </p:spTree>
  </p:cSld>
  <p:clrMapOvr>
    <a:masterClrMapping/>
  </p:clrMapOvr>
</p:sld>
</file>

<file path=ppt/slides/slide4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Model Context Protocol (MCP)</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Connecting Claude to external systems</a:t>
            </a:r>
          </a:p>
        </p:txBody>
      </p:sp>
    </p:spTree>
  </p:cSld>
  <p:clrMapOvr>
    <a:masterClrMapping/>
  </p:clrMapOvr>
</p:sld>
</file>

<file path=ppt/slides/slide4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What is MCP?</a:t>
            </a:r>
          </a:p>
        </p:txBody>
      </p:sp>
      <p:sp>
        <p:nvSpPr>
          <p:cNvPr id="3" name="TextBox 2"/>
          <p:cNvSpPr txBox="1"/>
          <p:nvPr/>
        </p:nvSpPr>
        <p:spPr>
          <a:xfrm>
            <a:off x="914400" y="3840480"/>
            <a:ext cx="10362895" cy="914400"/>
          </a:xfrm>
          <a:prstGeom prst="rect">
            <a:avLst/>
          </a:prstGeom>
          <a:noFill/>
        </p:spPr>
        <p:txBody>
          <a:bodyPr wrap="square">
            <a:spAutoFit/>
          </a:bodyPr>
          <a:lstStyle/>
          <a:p>
            <a:pPr algn="ctr">
              <a:defRPr sz="2400">
                <a:solidFill>
                  <a:srgbClr val="8B95A5"/>
                </a:solidFill>
              </a:defRPr>
            </a:pPr>
            <a:r>
              <a:t>Open protocol for AI-to-tool communication</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What Are Custom Commands?</a:t>
            </a:r>
          </a:p>
        </p:txBody>
      </p:sp>
      <p:sp>
        <p:nvSpPr>
          <p:cNvPr id="3" name="TextBox 2"/>
          <p:cNvSpPr txBox="1"/>
          <p:nvPr/>
        </p:nvSpPr>
        <p:spPr>
          <a:xfrm>
            <a:off x="914400" y="3840480"/>
            <a:ext cx="10362895" cy="914400"/>
          </a:xfrm>
          <a:prstGeom prst="rect">
            <a:avLst/>
          </a:prstGeom>
          <a:noFill/>
        </p:spPr>
        <p:txBody>
          <a:bodyPr wrap="square">
            <a:spAutoFit/>
          </a:bodyPr>
          <a:lstStyle/>
          <a:p>
            <a:pPr algn="ctr">
              <a:defRPr sz="2400">
                <a:solidFill>
                  <a:srgbClr val="8B95A5"/>
                </a:solidFill>
              </a:defRPr>
            </a:pPr>
            <a:r>
              <a:t>Reusable prompt templates with arguments</a:t>
            </a:r>
          </a:p>
        </p:txBody>
      </p:sp>
    </p:spTree>
  </p:cSld>
  <p:clrMapOvr>
    <a:masterClrMapping/>
  </p:clrMapOvr>
</p:sld>
</file>

<file path=ppt/slides/slide5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731520"/>
          </a:xfrm>
          <a:prstGeom prst="rect">
            <a:avLst/>
          </a:prstGeom>
          <a:noFill/>
        </p:spPr>
        <p:txBody>
          <a:bodyPr wrap="none">
            <a:spAutoFit/>
          </a:bodyPr>
          <a:lstStyle/>
          <a:p>
            <a:pPr algn="ctr">
              <a:defRPr sz="3600" b="1">
                <a:solidFill>
                  <a:srgbClr val="FFFFFF"/>
                </a:solidFill>
              </a:defRPr>
            </a:pPr>
            <a:r>
              <a:t>MCP Architecture</a:t>
            </a:r>
          </a:p>
        </p:txBody>
      </p:sp>
      <p:sp>
        <p:nvSpPr>
          <p:cNvPr id="3" name="Rounded Rectangle 2"/>
          <p:cNvSpPr/>
          <p:nvPr/>
        </p:nvSpPr>
        <p:spPr>
          <a:xfrm>
            <a:off x="3626967" y="1371600"/>
            <a:ext cx="822960" cy="82296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Oval 3"/>
          <p:cNvSpPr/>
          <p:nvPr/>
        </p:nvSpPr>
        <p:spPr>
          <a:xfrm>
            <a:off x="4289907" y="1211580"/>
            <a:ext cx="320040" cy="32004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289907" y="1211580"/>
            <a:ext cx="320040" cy="320040"/>
          </a:xfrm>
          <a:prstGeom prst="rect">
            <a:avLst/>
          </a:prstGeom>
          <a:noFill/>
        </p:spPr>
        <p:txBody>
          <a:bodyPr wrap="none" anchor="ctr">
            <a:spAutoFit/>
          </a:bodyPr>
          <a:lstStyle/>
          <a:p>
            <a:pPr algn="ctr">
              <a:defRPr sz="1400" b="1">
                <a:solidFill>
                  <a:srgbClr val="0B0F1A"/>
                </a:solidFill>
              </a:defRPr>
            </a:pPr>
            <a:r>
              <a:t>1</a:t>
            </a:r>
          </a:p>
        </p:txBody>
      </p:sp>
      <p:sp>
        <p:nvSpPr>
          <p:cNvPr id="6" name="TextBox 5"/>
          <p:cNvSpPr txBox="1"/>
          <p:nvPr/>
        </p:nvSpPr>
        <p:spPr>
          <a:xfrm>
            <a:off x="3626967" y="1371600"/>
            <a:ext cx="822960" cy="822960"/>
          </a:xfrm>
          <a:prstGeom prst="rect">
            <a:avLst/>
          </a:prstGeom>
          <a:noFill/>
        </p:spPr>
        <p:txBody>
          <a:bodyPr wrap="none" anchor="ctr">
            <a:spAutoFit/>
          </a:bodyPr>
          <a:lstStyle/>
          <a:p>
            <a:pPr algn="ctr">
              <a:defRPr sz="2800" b="1">
                <a:solidFill>
                  <a:srgbClr val="00D4AA"/>
                </a:solidFill>
              </a:defRPr>
            </a:pPr>
            <a:r>
              <a:t>1</a:t>
            </a:r>
          </a:p>
        </p:txBody>
      </p:sp>
      <p:sp>
        <p:nvSpPr>
          <p:cNvPr id="7" name="Right Arrow 6"/>
          <p:cNvSpPr/>
          <p:nvPr/>
        </p:nvSpPr>
        <p:spPr>
          <a:xfrm>
            <a:off x="4541367" y="1645920"/>
            <a:ext cx="365760" cy="274320"/>
          </a:xfrm>
          <a:prstGeom prst="rightArrow">
            <a:avLst/>
          </a:prstGeom>
          <a:solidFill>
            <a:srgbClr val="8B95A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4998567" y="1371600"/>
            <a:ext cx="822960" cy="82296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5661507" y="1211580"/>
            <a:ext cx="320040" cy="32004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5661507" y="1211580"/>
            <a:ext cx="320040" cy="320040"/>
          </a:xfrm>
          <a:prstGeom prst="rect">
            <a:avLst/>
          </a:prstGeom>
          <a:noFill/>
        </p:spPr>
        <p:txBody>
          <a:bodyPr wrap="none" anchor="ctr">
            <a:spAutoFit/>
          </a:bodyPr>
          <a:lstStyle/>
          <a:p>
            <a:pPr algn="ctr">
              <a:defRPr sz="1400" b="1">
                <a:solidFill>
                  <a:srgbClr val="0B0F1A"/>
                </a:solidFill>
              </a:defRPr>
            </a:pPr>
            <a:r>
              <a:t>2</a:t>
            </a:r>
          </a:p>
        </p:txBody>
      </p:sp>
      <p:sp>
        <p:nvSpPr>
          <p:cNvPr id="11" name="TextBox 10"/>
          <p:cNvSpPr txBox="1"/>
          <p:nvPr/>
        </p:nvSpPr>
        <p:spPr>
          <a:xfrm>
            <a:off x="4998567" y="1371600"/>
            <a:ext cx="822960" cy="822960"/>
          </a:xfrm>
          <a:prstGeom prst="rect">
            <a:avLst/>
          </a:prstGeom>
          <a:noFill/>
        </p:spPr>
        <p:txBody>
          <a:bodyPr wrap="none" anchor="ctr">
            <a:spAutoFit/>
          </a:bodyPr>
          <a:lstStyle/>
          <a:p>
            <a:pPr algn="ctr">
              <a:defRPr sz="2800" b="1">
                <a:solidFill>
                  <a:srgbClr val="00D4AA"/>
                </a:solidFill>
              </a:defRPr>
            </a:pPr>
            <a:r>
              <a:t>2</a:t>
            </a:r>
          </a:p>
        </p:txBody>
      </p:sp>
      <p:sp>
        <p:nvSpPr>
          <p:cNvPr id="12" name="Right Arrow 11"/>
          <p:cNvSpPr/>
          <p:nvPr/>
        </p:nvSpPr>
        <p:spPr>
          <a:xfrm>
            <a:off x="5912967" y="1645920"/>
            <a:ext cx="365760" cy="274320"/>
          </a:xfrm>
          <a:prstGeom prst="rightArrow">
            <a:avLst/>
          </a:prstGeom>
          <a:solidFill>
            <a:srgbClr val="8B95A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Rounded Rectangle 12"/>
          <p:cNvSpPr/>
          <p:nvPr/>
        </p:nvSpPr>
        <p:spPr>
          <a:xfrm>
            <a:off x="6370167" y="1371600"/>
            <a:ext cx="822960" cy="82296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Oval 13"/>
          <p:cNvSpPr/>
          <p:nvPr/>
        </p:nvSpPr>
        <p:spPr>
          <a:xfrm>
            <a:off x="7033107" y="1211580"/>
            <a:ext cx="320040" cy="32004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5" name="TextBox 14"/>
          <p:cNvSpPr txBox="1"/>
          <p:nvPr/>
        </p:nvSpPr>
        <p:spPr>
          <a:xfrm>
            <a:off x="7033107" y="1211580"/>
            <a:ext cx="320040" cy="320040"/>
          </a:xfrm>
          <a:prstGeom prst="rect">
            <a:avLst/>
          </a:prstGeom>
          <a:noFill/>
        </p:spPr>
        <p:txBody>
          <a:bodyPr wrap="none" anchor="ctr">
            <a:spAutoFit/>
          </a:bodyPr>
          <a:lstStyle/>
          <a:p>
            <a:pPr algn="ctr">
              <a:defRPr sz="1400" b="1">
                <a:solidFill>
                  <a:srgbClr val="0B0F1A"/>
                </a:solidFill>
              </a:defRPr>
            </a:pPr>
            <a:r>
              <a:t>3</a:t>
            </a:r>
          </a:p>
        </p:txBody>
      </p:sp>
      <p:sp>
        <p:nvSpPr>
          <p:cNvPr id="16" name="TextBox 15"/>
          <p:cNvSpPr txBox="1"/>
          <p:nvPr/>
        </p:nvSpPr>
        <p:spPr>
          <a:xfrm>
            <a:off x="6370167" y="1371600"/>
            <a:ext cx="822960" cy="822960"/>
          </a:xfrm>
          <a:prstGeom prst="rect">
            <a:avLst/>
          </a:prstGeom>
          <a:noFill/>
        </p:spPr>
        <p:txBody>
          <a:bodyPr wrap="none" anchor="ctr">
            <a:spAutoFit/>
          </a:bodyPr>
          <a:lstStyle/>
          <a:p>
            <a:pPr algn="ctr">
              <a:defRPr sz="2800" b="1">
                <a:solidFill>
                  <a:srgbClr val="00D4AA"/>
                </a:solidFill>
              </a:defRPr>
            </a:pPr>
            <a:r>
              <a:t>3</a:t>
            </a:r>
          </a:p>
        </p:txBody>
      </p:sp>
      <p:sp>
        <p:nvSpPr>
          <p:cNvPr id="17" name="Right Arrow 16"/>
          <p:cNvSpPr/>
          <p:nvPr/>
        </p:nvSpPr>
        <p:spPr>
          <a:xfrm>
            <a:off x="7284567" y="1645920"/>
            <a:ext cx="365760" cy="274320"/>
          </a:xfrm>
          <a:prstGeom prst="rightArrow">
            <a:avLst/>
          </a:prstGeom>
          <a:solidFill>
            <a:srgbClr val="8B95A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8" name="Rounded Rectangle 17"/>
          <p:cNvSpPr/>
          <p:nvPr/>
        </p:nvSpPr>
        <p:spPr>
          <a:xfrm>
            <a:off x="7741767" y="1371600"/>
            <a:ext cx="822960" cy="82296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9" name="Oval 18"/>
          <p:cNvSpPr/>
          <p:nvPr/>
        </p:nvSpPr>
        <p:spPr>
          <a:xfrm>
            <a:off x="8404707" y="1211580"/>
            <a:ext cx="320040" cy="32004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0" name="TextBox 19"/>
          <p:cNvSpPr txBox="1"/>
          <p:nvPr/>
        </p:nvSpPr>
        <p:spPr>
          <a:xfrm>
            <a:off x="8404707" y="1211580"/>
            <a:ext cx="320040" cy="320040"/>
          </a:xfrm>
          <a:prstGeom prst="rect">
            <a:avLst/>
          </a:prstGeom>
          <a:noFill/>
        </p:spPr>
        <p:txBody>
          <a:bodyPr wrap="none" anchor="ctr">
            <a:spAutoFit/>
          </a:bodyPr>
          <a:lstStyle/>
          <a:p>
            <a:pPr algn="ctr">
              <a:defRPr sz="1400" b="1">
                <a:solidFill>
                  <a:srgbClr val="0B0F1A"/>
                </a:solidFill>
              </a:defRPr>
            </a:pPr>
            <a:r>
              <a:t>4</a:t>
            </a:r>
          </a:p>
        </p:txBody>
      </p:sp>
      <p:sp>
        <p:nvSpPr>
          <p:cNvPr id="21" name="TextBox 20"/>
          <p:cNvSpPr txBox="1"/>
          <p:nvPr/>
        </p:nvSpPr>
        <p:spPr>
          <a:xfrm>
            <a:off x="7741767" y="1371600"/>
            <a:ext cx="822960" cy="822960"/>
          </a:xfrm>
          <a:prstGeom prst="rect">
            <a:avLst/>
          </a:prstGeom>
          <a:noFill/>
        </p:spPr>
        <p:txBody>
          <a:bodyPr wrap="none" anchor="ctr">
            <a:spAutoFit/>
          </a:bodyPr>
          <a:lstStyle/>
          <a:p>
            <a:pPr algn="ctr">
              <a:defRPr sz="2800" b="1">
                <a:solidFill>
                  <a:srgbClr val="00D4AA"/>
                </a:solidFill>
              </a:defRPr>
            </a:pPr>
            <a:r>
              <a:t>4</a:t>
            </a:r>
          </a:p>
        </p:txBody>
      </p:sp>
      <p:sp>
        <p:nvSpPr>
          <p:cNvPr id="22" name="TextBox 21"/>
          <p:cNvSpPr txBox="1"/>
          <p:nvPr/>
        </p:nvSpPr>
        <p:spPr>
          <a:xfrm>
            <a:off x="1371600" y="2743200"/>
            <a:ext cx="457200" cy="457200"/>
          </a:xfrm>
          <a:prstGeom prst="rect">
            <a:avLst/>
          </a:prstGeom>
          <a:noFill/>
        </p:spPr>
        <p:txBody>
          <a:bodyPr wrap="none">
            <a:spAutoFit/>
          </a:bodyPr>
          <a:lstStyle/>
          <a:p>
            <a:pPr>
              <a:defRPr sz="2000" b="1">
                <a:solidFill>
                  <a:srgbClr val="00D4AA"/>
                </a:solidFill>
              </a:defRPr>
            </a:pPr>
            <a:r>
              <a:t>1</a:t>
            </a:r>
          </a:p>
        </p:txBody>
      </p:sp>
      <p:sp>
        <p:nvSpPr>
          <p:cNvPr id="23" name="TextBox 22"/>
          <p:cNvSpPr txBox="1"/>
          <p:nvPr/>
        </p:nvSpPr>
        <p:spPr>
          <a:xfrm>
            <a:off x="1828800" y="2743200"/>
            <a:ext cx="8991295" cy="548640"/>
          </a:xfrm>
          <a:prstGeom prst="rect">
            <a:avLst/>
          </a:prstGeom>
          <a:noFill/>
        </p:spPr>
        <p:txBody>
          <a:bodyPr wrap="square">
            <a:spAutoFit/>
          </a:bodyPr>
          <a:lstStyle/>
          <a:p>
            <a:pPr>
              <a:defRPr sz="1800">
                <a:solidFill>
                  <a:srgbClr val="FFFFFF"/>
                </a:solidFill>
              </a:defRPr>
            </a:pPr>
            <a:r>
              <a:t>Claude Code (Client)</a:t>
            </a:r>
          </a:p>
        </p:txBody>
      </p:sp>
      <p:sp>
        <p:nvSpPr>
          <p:cNvPr id="24" name="TextBox 23"/>
          <p:cNvSpPr txBox="1"/>
          <p:nvPr/>
        </p:nvSpPr>
        <p:spPr>
          <a:xfrm>
            <a:off x="1371600" y="3383280"/>
            <a:ext cx="457200" cy="457200"/>
          </a:xfrm>
          <a:prstGeom prst="rect">
            <a:avLst/>
          </a:prstGeom>
          <a:noFill/>
        </p:spPr>
        <p:txBody>
          <a:bodyPr wrap="none">
            <a:spAutoFit/>
          </a:bodyPr>
          <a:lstStyle/>
          <a:p>
            <a:pPr>
              <a:defRPr sz="2000" b="1">
                <a:solidFill>
                  <a:srgbClr val="00D4AA"/>
                </a:solidFill>
              </a:defRPr>
            </a:pPr>
            <a:r>
              <a:t>2</a:t>
            </a:r>
          </a:p>
        </p:txBody>
      </p:sp>
      <p:sp>
        <p:nvSpPr>
          <p:cNvPr id="25" name="TextBox 24"/>
          <p:cNvSpPr txBox="1"/>
          <p:nvPr/>
        </p:nvSpPr>
        <p:spPr>
          <a:xfrm>
            <a:off x="1828800" y="3383280"/>
            <a:ext cx="8991295" cy="548640"/>
          </a:xfrm>
          <a:prstGeom prst="rect">
            <a:avLst/>
          </a:prstGeom>
          <a:noFill/>
        </p:spPr>
        <p:txBody>
          <a:bodyPr wrap="square">
            <a:spAutoFit/>
          </a:bodyPr>
          <a:lstStyle/>
          <a:p>
            <a:pPr>
              <a:defRPr sz="1800">
                <a:solidFill>
                  <a:srgbClr val="FFFFFF"/>
                </a:solidFill>
              </a:defRPr>
            </a:pPr>
            <a:r>
              <a:t>MCP Protocol (JSON-RPC)</a:t>
            </a:r>
          </a:p>
        </p:txBody>
      </p:sp>
      <p:sp>
        <p:nvSpPr>
          <p:cNvPr id="26" name="TextBox 25"/>
          <p:cNvSpPr txBox="1"/>
          <p:nvPr/>
        </p:nvSpPr>
        <p:spPr>
          <a:xfrm>
            <a:off x="1371600" y="4023360"/>
            <a:ext cx="457200" cy="457200"/>
          </a:xfrm>
          <a:prstGeom prst="rect">
            <a:avLst/>
          </a:prstGeom>
          <a:noFill/>
        </p:spPr>
        <p:txBody>
          <a:bodyPr wrap="none">
            <a:spAutoFit/>
          </a:bodyPr>
          <a:lstStyle/>
          <a:p>
            <a:pPr>
              <a:defRPr sz="2000" b="1">
                <a:solidFill>
                  <a:srgbClr val="00D4AA"/>
                </a:solidFill>
              </a:defRPr>
            </a:pPr>
            <a:r>
              <a:t>3</a:t>
            </a:r>
          </a:p>
        </p:txBody>
      </p:sp>
      <p:sp>
        <p:nvSpPr>
          <p:cNvPr id="27" name="TextBox 26"/>
          <p:cNvSpPr txBox="1"/>
          <p:nvPr/>
        </p:nvSpPr>
        <p:spPr>
          <a:xfrm>
            <a:off x="1828800" y="4023360"/>
            <a:ext cx="8991295" cy="548640"/>
          </a:xfrm>
          <a:prstGeom prst="rect">
            <a:avLst/>
          </a:prstGeom>
          <a:noFill/>
        </p:spPr>
        <p:txBody>
          <a:bodyPr wrap="square">
            <a:spAutoFit/>
          </a:bodyPr>
          <a:lstStyle/>
          <a:p>
            <a:pPr>
              <a:defRPr sz="1800">
                <a:solidFill>
                  <a:srgbClr val="FFFFFF"/>
                </a:solidFill>
              </a:defRPr>
            </a:pPr>
            <a:r>
              <a:t>MCP Server (GitHub, DB, Custom)</a:t>
            </a:r>
          </a:p>
        </p:txBody>
      </p:sp>
      <p:sp>
        <p:nvSpPr>
          <p:cNvPr id="28" name="TextBox 27"/>
          <p:cNvSpPr txBox="1"/>
          <p:nvPr/>
        </p:nvSpPr>
        <p:spPr>
          <a:xfrm>
            <a:off x="1371600" y="4663440"/>
            <a:ext cx="457200" cy="457200"/>
          </a:xfrm>
          <a:prstGeom prst="rect">
            <a:avLst/>
          </a:prstGeom>
          <a:noFill/>
        </p:spPr>
        <p:txBody>
          <a:bodyPr wrap="none">
            <a:spAutoFit/>
          </a:bodyPr>
          <a:lstStyle/>
          <a:p>
            <a:pPr>
              <a:defRPr sz="2000" b="1">
                <a:solidFill>
                  <a:srgbClr val="00D4AA"/>
                </a:solidFill>
              </a:defRPr>
            </a:pPr>
            <a:r>
              <a:t>4</a:t>
            </a:r>
          </a:p>
        </p:txBody>
      </p:sp>
      <p:sp>
        <p:nvSpPr>
          <p:cNvPr id="29" name="TextBox 28"/>
          <p:cNvSpPr txBox="1"/>
          <p:nvPr/>
        </p:nvSpPr>
        <p:spPr>
          <a:xfrm>
            <a:off x="1828800" y="4663440"/>
            <a:ext cx="8991295" cy="548640"/>
          </a:xfrm>
          <a:prstGeom prst="rect">
            <a:avLst/>
          </a:prstGeom>
          <a:noFill/>
        </p:spPr>
        <p:txBody>
          <a:bodyPr wrap="square">
            <a:spAutoFit/>
          </a:bodyPr>
          <a:lstStyle/>
          <a:p>
            <a:pPr>
              <a:defRPr sz="1800">
                <a:solidFill>
                  <a:srgbClr val="FFFFFF"/>
                </a:solidFill>
              </a:defRPr>
            </a:pPr>
            <a:r>
              <a:t>External System (API, Database, Files)</a:t>
            </a:r>
          </a:p>
        </p:txBody>
      </p:sp>
      <p:pic>
        <p:nvPicPr>
          <p:cNvPr id="30" name="Picture 29" descr="d3-mcp-architecture.png"/>
          <p:cNvPicPr>
            <a:picLocks noChangeAspect="1"/>
          </p:cNvPicPr>
          <p:nvPr/>
        </p:nvPicPr>
        <p:blipFill>
          <a:blip r:embed="rId3"/>
          <a:stretch>
            <a:fillRect/>
          </a:stretch>
        </p:blipFill>
        <p:spPr>
          <a:xfrm>
            <a:off x="457200" y="1188720"/>
            <a:ext cx="11247120" cy="7498080"/>
          </a:xfrm>
          <a:prstGeom prst="rect">
            <a:avLst/>
          </a:prstGeom>
        </p:spPr>
      </p:pic>
    </p:spTree>
  </p:cSld>
  <p:clrMapOvr>
    <a:masterClrMapping/>
  </p:clrMapOvr>
</p:sld>
</file>

<file path=ppt/slides/slide5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731520"/>
            <a:ext cx="11277295" cy="914400"/>
          </a:xfrm>
          <a:prstGeom prst="rect">
            <a:avLst/>
          </a:prstGeom>
          <a:noFill/>
        </p:spPr>
        <p:txBody>
          <a:bodyPr wrap="none">
            <a:spAutoFit/>
          </a:bodyPr>
          <a:lstStyle/>
          <a:p>
            <a:pPr algn="ctr">
              <a:defRPr sz="4000" b="1">
                <a:solidFill>
                  <a:srgbClr val="FFFFFF"/>
                </a:solidFill>
              </a:defRPr>
            </a:pPr>
            <a:r>
              <a:t>MCP Primitives</a:t>
            </a:r>
          </a:p>
        </p:txBody>
      </p:sp>
      <p:sp>
        <p:nvSpPr>
          <p:cNvPr id="3" name="Rounded Rectangle 2"/>
          <p:cNvSpPr/>
          <p:nvPr/>
        </p:nvSpPr>
        <p:spPr>
          <a:xfrm>
            <a:off x="2301087" y="2011680"/>
            <a:ext cx="2286000" cy="320040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Oval 3"/>
          <p:cNvSpPr/>
          <p:nvPr/>
        </p:nvSpPr>
        <p:spPr>
          <a:xfrm>
            <a:off x="2986887" y="2468880"/>
            <a:ext cx="914400" cy="9144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2986887" y="2468880"/>
            <a:ext cx="914400" cy="914400"/>
          </a:xfrm>
          <a:prstGeom prst="rect">
            <a:avLst/>
          </a:prstGeom>
          <a:noFill/>
        </p:spPr>
        <p:txBody>
          <a:bodyPr wrap="none" anchor="ctr">
            <a:spAutoFit/>
          </a:bodyPr>
          <a:lstStyle/>
          <a:p>
            <a:pPr algn="ctr">
              <a:defRPr sz="3600" b="1">
                <a:solidFill>
                  <a:srgbClr val="0B0F1A"/>
                </a:solidFill>
              </a:defRPr>
            </a:pPr>
            <a:r>
              <a:t>T</a:t>
            </a:r>
          </a:p>
        </p:txBody>
      </p:sp>
      <p:sp>
        <p:nvSpPr>
          <p:cNvPr id="6" name="TextBox 5"/>
          <p:cNvSpPr txBox="1"/>
          <p:nvPr/>
        </p:nvSpPr>
        <p:spPr>
          <a:xfrm>
            <a:off x="2392527" y="3657600"/>
            <a:ext cx="2103120" cy="1371600"/>
          </a:xfrm>
          <a:prstGeom prst="rect">
            <a:avLst/>
          </a:prstGeom>
          <a:noFill/>
        </p:spPr>
        <p:txBody>
          <a:bodyPr wrap="square">
            <a:normAutofit/>
          </a:bodyPr>
          <a:lstStyle/>
          <a:p>
            <a:pPr algn="ctr">
              <a:defRPr sz="2000" b="1">
                <a:solidFill>
                  <a:srgbClr val="FFFFFF"/>
                </a:solidFill>
              </a:defRPr>
            </a:pPr>
            <a:r>
              <a:t>Tools</a:t>
            </a:r>
            <a:br/>
            <a:r>
              <a:t>Actions Claude can invoke</a:t>
            </a:r>
            <a:br/>
            <a:r>
              <a:t>(search_db, create_issue)</a:t>
            </a:r>
          </a:p>
        </p:txBody>
      </p:sp>
      <p:sp>
        <p:nvSpPr>
          <p:cNvPr id="7" name="Rounded Rectangle 6"/>
          <p:cNvSpPr/>
          <p:nvPr/>
        </p:nvSpPr>
        <p:spPr>
          <a:xfrm>
            <a:off x="4952847" y="2011680"/>
            <a:ext cx="2286000" cy="3200400"/>
          </a:xfrm>
          <a:prstGeom prst="roundRect">
            <a:avLst/>
          </a:prstGeom>
          <a:solidFill>
            <a:srgbClr val="141A26"/>
          </a:solidFill>
          <a:ln w="25400">
            <a:solidFill>
              <a:srgbClr val="0078D4"/>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Oval 7"/>
          <p:cNvSpPr/>
          <p:nvPr/>
        </p:nvSpPr>
        <p:spPr>
          <a:xfrm>
            <a:off x="5638647" y="2468880"/>
            <a:ext cx="914400" cy="914400"/>
          </a:xfrm>
          <a:prstGeom prst="ellipse">
            <a:avLst/>
          </a:prstGeom>
          <a:solidFill>
            <a:srgbClr val="0078D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5638647" y="2468880"/>
            <a:ext cx="914400" cy="914400"/>
          </a:xfrm>
          <a:prstGeom prst="rect">
            <a:avLst/>
          </a:prstGeom>
          <a:noFill/>
        </p:spPr>
        <p:txBody>
          <a:bodyPr wrap="none" anchor="ctr">
            <a:spAutoFit/>
          </a:bodyPr>
          <a:lstStyle/>
          <a:p>
            <a:pPr algn="ctr">
              <a:defRPr sz="3600" b="1">
                <a:solidFill>
                  <a:srgbClr val="0B0F1A"/>
                </a:solidFill>
              </a:defRPr>
            </a:pPr>
            <a:r>
              <a:t>R</a:t>
            </a:r>
          </a:p>
        </p:txBody>
      </p:sp>
      <p:sp>
        <p:nvSpPr>
          <p:cNvPr id="10" name="TextBox 9"/>
          <p:cNvSpPr txBox="1"/>
          <p:nvPr/>
        </p:nvSpPr>
        <p:spPr>
          <a:xfrm>
            <a:off x="5044287" y="3657600"/>
            <a:ext cx="2103120" cy="1371600"/>
          </a:xfrm>
          <a:prstGeom prst="rect">
            <a:avLst/>
          </a:prstGeom>
          <a:noFill/>
        </p:spPr>
        <p:txBody>
          <a:bodyPr wrap="square">
            <a:normAutofit/>
          </a:bodyPr>
          <a:lstStyle/>
          <a:p>
            <a:pPr algn="ctr">
              <a:defRPr sz="2000" b="1">
                <a:solidFill>
                  <a:srgbClr val="FFFFFF"/>
                </a:solidFill>
              </a:defRPr>
            </a:pPr>
            <a:r>
              <a:t>Resources</a:t>
            </a:r>
            <a:br/>
            <a:r>
              <a:t>Data Claude can read</a:t>
            </a:r>
            <a:br/>
            <a:r>
              <a:t>(files, database tables)</a:t>
            </a:r>
          </a:p>
        </p:txBody>
      </p:sp>
      <p:sp>
        <p:nvSpPr>
          <p:cNvPr id="11" name="Rounded Rectangle 10"/>
          <p:cNvSpPr/>
          <p:nvPr/>
        </p:nvSpPr>
        <p:spPr>
          <a:xfrm>
            <a:off x="7604607" y="2011680"/>
            <a:ext cx="2286000" cy="3200400"/>
          </a:xfrm>
          <a:prstGeom prst="roundRect">
            <a:avLst/>
          </a:prstGeom>
          <a:solidFill>
            <a:srgbClr val="141A26"/>
          </a:solidFill>
          <a:ln w="25400">
            <a:solidFill>
              <a:srgbClr val="10B981"/>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Oval 11"/>
          <p:cNvSpPr/>
          <p:nvPr/>
        </p:nvSpPr>
        <p:spPr>
          <a:xfrm>
            <a:off x="8290407" y="2468880"/>
            <a:ext cx="914400" cy="914400"/>
          </a:xfrm>
          <a:prstGeom prst="ellipse">
            <a:avLst/>
          </a:prstGeom>
          <a:solidFill>
            <a:srgbClr val="10B98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8290407" y="2468880"/>
            <a:ext cx="914400" cy="914400"/>
          </a:xfrm>
          <a:prstGeom prst="rect">
            <a:avLst/>
          </a:prstGeom>
          <a:noFill/>
        </p:spPr>
        <p:txBody>
          <a:bodyPr wrap="none" anchor="ctr">
            <a:spAutoFit/>
          </a:bodyPr>
          <a:lstStyle/>
          <a:p>
            <a:pPr algn="ctr">
              <a:defRPr sz="3600" b="1">
                <a:solidFill>
                  <a:srgbClr val="0B0F1A"/>
                </a:solidFill>
              </a:defRPr>
            </a:pPr>
            <a:r>
              <a:t>P</a:t>
            </a:r>
          </a:p>
        </p:txBody>
      </p:sp>
      <p:sp>
        <p:nvSpPr>
          <p:cNvPr id="14" name="TextBox 13"/>
          <p:cNvSpPr txBox="1"/>
          <p:nvPr/>
        </p:nvSpPr>
        <p:spPr>
          <a:xfrm>
            <a:off x="7696047" y="3657600"/>
            <a:ext cx="2103120" cy="1371600"/>
          </a:xfrm>
          <a:prstGeom prst="rect">
            <a:avLst/>
          </a:prstGeom>
          <a:noFill/>
        </p:spPr>
        <p:txBody>
          <a:bodyPr wrap="square">
            <a:normAutofit/>
          </a:bodyPr>
          <a:lstStyle/>
          <a:p>
            <a:pPr algn="ctr">
              <a:defRPr sz="2000" b="1">
                <a:solidFill>
                  <a:srgbClr val="FFFFFF"/>
                </a:solidFill>
              </a:defRPr>
            </a:pPr>
            <a:r>
              <a:t>Prompts</a:t>
            </a:r>
            <a:br/>
            <a:r>
              <a:t>Templates for tasks</a:t>
            </a:r>
            <a:br/>
            <a:r>
              <a:t>(analyze_pr, debug_error)</a:t>
            </a:r>
          </a:p>
        </p:txBody>
      </p:sp>
    </p:spTree>
  </p:cSld>
  <p:clrMapOvr>
    <a:masterClrMapping/>
  </p:clrMapOvr>
</p:sld>
</file>

<file path=ppt/slides/slide5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Engineering Principle: Keep Categories Painfully Small</a:t>
            </a:r>
          </a:p>
        </p:txBody>
      </p:sp>
      <p:sp>
        <p:nvSpPr>
          <p:cNvPr id="3" name="TextBox 2"/>
          <p:cNvSpPr txBox="1"/>
          <p:nvPr/>
        </p:nvSpPr>
        <p:spPr>
          <a:xfrm>
            <a:off x="914400" y="3840480"/>
            <a:ext cx="10362895" cy="914400"/>
          </a:xfrm>
          <a:prstGeom prst="rect">
            <a:avLst/>
          </a:prstGeom>
          <a:noFill/>
        </p:spPr>
        <p:txBody>
          <a:bodyPr wrap="square">
            <a:spAutoFit/>
          </a:bodyPr>
          <a:lstStyle/>
          <a:p>
            <a:pPr algn="ctr">
              <a:defRPr sz="2400">
                <a:solidFill>
                  <a:srgbClr val="8B95A5"/>
                </a:solidFill>
              </a:defRPr>
            </a:pPr>
            <a:r>
              <a:t>Source: Nate B Jones, 'Second Brain' video</a:t>
            </a:r>
          </a:p>
        </p:txBody>
      </p:sp>
    </p:spTree>
  </p:cSld>
  <p:clrMapOvr>
    <a:masterClrMapping/>
  </p:clrMapOvr>
</p:sld>
</file>

<file path=ppt/slides/slide5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Available MCP Servers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GitHub: Repos, PRs, issues, code search</a:t>
            </a:r>
          </a:p>
          <a:p>
            <a:pPr>
              <a:spcBef>
                <a:spcPts val="800"/>
              </a:spcBef>
              <a:spcAft>
                <a:spcPts val="800"/>
              </a:spcAft>
              <a:defRPr sz="2200">
                <a:solidFill>
                  <a:srgbClr val="FFFFFF"/>
                </a:solidFill>
              </a:defRPr>
            </a:pPr>
            <a:r>
              <a:t>  PostgreSQL / MySQL: Database queries, schema inspection</a:t>
            </a:r>
          </a:p>
          <a:p>
            <a:pPr>
              <a:spcBef>
                <a:spcPts val="800"/>
              </a:spcBef>
              <a:spcAft>
                <a:spcPts val="800"/>
              </a:spcAft>
              <a:defRPr sz="2200">
                <a:solidFill>
                  <a:srgbClr val="FFFFFF"/>
                </a:solidFill>
              </a:defRPr>
            </a:pPr>
            <a:r>
              <a:t>  Filesystem: Read/write local files (beyond workspace)</a:t>
            </a:r>
          </a:p>
          <a:p>
            <a:pPr>
              <a:spcBef>
                <a:spcPts val="800"/>
              </a:spcBef>
              <a:spcAft>
                <a:spcPts val="800"/>
              </a:spcAft>
              <a:defRPr sz="2200">
                <a:solidFill>
                  <a:srgbClr val="FFFFFF"/>
                </a:solidFill>
              </a:defRPr>
            </a:pPr>
            <a:r>
              <a:t>  Slack: Send messages, read channels</a:t>
            </a:r>
          </a:p>
          <a:p>
            <a:pPr>
              <a:spcBef>
                <a:spcPts val="800"/>
              </a:spcBef>
              <a:spcAft>
                <a:spcPts val="800"/>
              </a:spcAft>
              <a:defRPr sz="2200">
                <a:solidFill>
                  <a:srgbClr val="FFFFFF"/>
                </a:solidFill>
              </a:defRPr>
            </a:pPr>
            <a:r>
              <a:t>  Google Drive: Access docs, sheets</a:t>
            </a:r>
          </a:p>
          <a:p>
            <a:pPr>
              <a:spcBef>
                <a:spcPts val="800"/>
              </a:spcBef>
              <a:spcAft>
                <a:spcPts val="800"/>
              </a:spcAft>
              <a:defRPr sz="2200">
                <a:solidFill>
                  <a:srgbClr val="FFFFFF"/>
                </a:solidFill>
              </a:defRPr>
            </a:pPr>
            <a:r>
              <a:t>  Brave Search: Web search integration</a:t>
            </a:r>
          </a:p>
          <a:p>
            <a:pPr>
              <a:spcBef>
                <a:spcPts val="800"/>
              </a:spcBef>
              <a:spcAft>
                <a:spcPts val="800"/>
              </a:spcAft>
              <a:defRPr sz="2200">
                <a:solidFill>
                  <a:srgbClr val="FFFFFF"/>
                </a:solidFill>
              </a:defRPr>
            </a:pPr>
            <a:r>
              <a:t>  Custom: Build your own for internal systems</a:t>
            </a:r>
          </a:p>
        </p:txBody>
      </p:sp>
    </p:spTree>
  </p:cSld>
  <p:clrMapOvr>
    <a:masterClrMapping/>
  </p:clrMapOvr>
</p:sld>
</file>

<file path=ppt/slides/slide5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Installing MCP Servers</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BASH</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 1. Install MCP server (usually via npm)</a:t>
            </a:r>
            <a:br/>
            <a:r>
              <a:t>npm install -g @modelcontextprotocol/server-github</a:t>
            </a:r>
            <a:br/>
            <a:br/>
            <a:r>
              <a:t># 2. Configure in Claude settings (~/.config/claude/config.json)</a:t>
            </a:r>
            <a:br/>
            <a:r>
              <a:t>{</a:t>
            </a:r>
            <a:br/>
            <a:r>
              <a:t>  "mcpServers": {</a:t>
            </a:r>
            <a:br/>
            <a:r>
              <a:t>    "github": {</a:t>
            </a:r>
            <a:br/>
            <a:r>
              <a:t>      "command": "npx",</a:t>
            </a:r>
          </a:p>
        </p:txBody>
      </p:sp>
    </p:spTree>
  </p:cSld>
  <p:clrMapOvr>
    <a:masterClrMapping/>
  </p:clrMapOvr>
</p:sld>
</file>

<file path=ppt/slides/slide5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MCP Security Considerations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MCP servers run LOCALLY (not in cloud)</a:t>
            </a:r>
          </a:p>
          <a:p>
            <a:pPr>
              <a:spcBef>
                <a:spcPts val="800"/>
              </a:spcBef>
              <a:spcAft>
                <a:spcPts val="800"/>
              </a:spcAft>
              <a:defRPr sz="2200">
                <a:solidFill>
                  <a:srgbClr val="FFFFFF"/>
                </a:solidFill>
              </a:defRPr>
            </a:pPr>
            <a:r>
              <a:t>  You control what data/systems are exposed</a:t>
            </a:r>
          </a:p>
          <a:p>
            <a:pPr>
              <a:spcBef>
                <a:spcPts val="800"/>
              </a:spcBef>
              <a:spcAft>
                <a:spcPts val="800"/>
              </a:spcAft>
              <a:defRPr sz="2200">
                <a:solidFill>
                  <a:srgbClr val="FFFFFF"/>
                </a:solidFill>
              </a:defRPr>
            </a:pPr>
            <a:r>
              <a:t>  Use least-privilege credentials (read-only when possible)</a:t>
            </a:r>
          </a:p>
          <a:p>
            <a:pPr>
              <a:spcBef>
                <a:spcPts val="800"/>
              </a:spcBef>
              <a:spcAft>
                <a:spcPts val="800"/>
              </a:spcAft>
              <a:defRPr sz="2200">
                <a:solidFill>
                  <a:srgbClr val="FFFFFF"/>
                </a:solidFill>
              </a:defRPr>
            </a:pPr>
            <a:r>
              <a:t>  Audit tool calls via logging (post-tool hooks!)</a:t>
            </a:r>
          </a:p>
          <a:p>
            <a:pPr>
              <a:spcBef>
                <a:spcPts val="800"/>
              </a:spcBef>
              <a:spcAft>
                <a:spcPts val="800"/>
              </a:spcAft>
              <a:defRPr sz="2200">
                <a:solidFill>
                  <a:srgbClr val="FFFFFF"/>
                </a:solidFill>
              </a:defRPr>
            </a:pPr>
            <a:r>
              <a:t>  Review server code before running (open source)</a:t>
            </a:r>
          </a:p>
          <a:p>
            <a:pPr>
              <a:spcBef>
                <a:spcPts val="800"/>
              </a:spcBef>
              <a:spcAft>
                <a:spcPts val="800"/>
              </a:spcAft>
              <a:defRPr sz="2200">
                <a:solidFill>
                  <a:srgbClr val="FFFFFF"/>
                </a:solidFill>
              </a:defRPr>
            </a:pPr>
            <a:r>
              <a:t>  Enterprise: Centrally manage approved servers</a:t>
            </a:r>
          </a:p>
          <a:p>
            <a:pPr>
              <a:spcBef>
                <a:spcPts val="800"/>
              </a:spcBef>
              <a:spcAft>
                <a:spcPts val="800"/>
              </a:spcAft>
              <a:defRPr sz="2200">
                <a:solidFill>
                  <a:srgbClr val="FFFFFF"/>
                </a:solidFill>
              </a:defRPr>
            </a:pPr>
            <a:r>
              <a:t>  Credentials in env vars, never in code</a:t>
            </a:r>
          </a:p>
        </p:txBody>
      </p:sp>
    </p:spTree>
  </p:cSld>
  <p:clrMapOvr>
    <a:masterClrMapping/>
  </p:clrMapOvr>
</p:sld>
</file>

<file path=ppt/slides/slide5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Demo: GitHub MCP Server</a:t>
            </a:r>
          </a:p>
        </p:txBody>
      </p:sp>
      <p:sp>
        <p:nvSpPr>
          <p:cNvPr id="5" name="TextBox 4"/>
          <p:cNvSpPr txBox="1"/>
          <p:nvPr/>
        </p:nvSpPr>
        <p:spPr>
          <a:xfrm>
            <a:off x="914400" y="4846320"/>
            <a:ext cx="10362895" cy="731520"/>
          </a:xfrm>
          <a:prstGeom prst="rect">
            <a:avLst/>
          </a:prstGeom>
          <a:noFill/>
        </p:spPr>
        <p:txBody>
          <a:bodyPr wrap="square">
            <a:spAutoFit/>
          </a:bodyPr>
          <a:lstStyle/>
          <a:p>
            <a:pPr algn="ctr">
              <a:defRPr sz="2000">
                <a:solidFill>
                  <a:srgbClr val="8B95A5"/>
                </a:solidFill>
              </a:defRPr>
            </a:pPr>
            <a:r>
              <a:t>Repository operations from Claude</a:t>
            </a:r>
          </a:p>
        </p:txBody>
      </p:sp>
    </p:spTree>
  </p:cSld>
  <p:clrMapOvr>
    <a:masterClrMapping/>
  </p:clrMapOvr>
</p:sld>
</file>

<file path=ppt/slides/slide5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Building Custom MCP Servers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1. Define tools your system needs to expose</a:t>
            </a:r>
          </a:p>
          <a:p>
            <a:pPr>
              <a:spcBef>
                <a:spcPts val="800"/>
              </a:spcBef>
              <a:spcAft>
                <a:spcPts val="800"/>
              </a:spcAft>
              <a:defRPr sz="2200">
                <a:solidFill>
                  <a:srgbClr val="FFFFFF"/>
                </a:solidFill>
              </a:defRPr>
            </a:pPr>
            <a:r>
              <a:t>  2. Implement MCP protocol (SDK available)</a:t>
            </a:r>
          </a:p>
          <a:p>
            <a:pPr>
              <a:spcBef>
                <a:spcPts val="800"/>
              </a:spcBef>
              <a:spcAft>
                <a:spcPts val="800"/>
              </a:spcAft>
              <a:defRPr sz="2200">
                <a:solidFill>
                  <a:srgbClr val="FFFFFF"/>
                </a:solidFill>
              </a:defRPr>
            </a:pPr>
            <a:r>
              <a:t>  3. Handle authentication and permissions</a:t>
            </a:r>
          </a:p>
          <a:p>
            <a:pPr>
              <a:spcBef>
                <a:spcPts val="800"/>
              </a:spcBef>
              <a:spcAft>
                <a:spcPts val="800"/>
              </a:spcAft>
              <a:defRPr sz="2200">
                <a:solidFill>
                  <a:srgbClr val="FFFFFF"/>
                </a:solidFill>
              </a:defRPr>
            </a:pPr>
            <a:r>
              <a:t>  4. Package as npm module or standalone binary</a:t>
            </a:r>
          </a:p>
          <a:p>
            <a:pPr>
              <a:spcBef>
                <a:spcPts val="800"/>
              </a:spcBef>
              <a:spcAft>
                <a:spcPts val="800"/>
              </a:spcAft>
              <a:defRPr sz="2200">
                <a:solidFill>
                  <a:srgbClr val="FFFFFF"/>
                </a:solidFill>
              </a:defRPr>
            </a:pPr>
            <a:r>
              <a:t>  5. Publish internally or to community</a:t>
            </a:r>
          </a:p>
          <a:p>
            <a:pPr>
              <a:spcBef>
                <a:spcPts val="800"/>
              </a:spcBef>
              <a:spcAft>
                <a:spcPts val="800"/>
              </a:spcAft>
              <a:defRPr sz="2200">
                <a:solidFill>
                  <a:srgbClr val="FFFFFF"/>
                </a:solidFill>
              </a:defRPr>
            </a:pPr>
            <a:r>
              <a:t>  SDK available: TypeScript, Python</a:t>
            </a:r>
          </a:p>
          <a:p>
            <a:pPr>
              <a:spcBef>
                <a:spcPts val="800"/>
              </a:spcBef>
              <a:spcAft>
                <a:spcPts val="800"/>
              </a:spcAft>
              <a:defRPr sz="2200">
                <a:solidFill>
                  <a:srgbClr val="FFFFFF"/>
                </a:solidFill>
              </a:defRPr>
            </a:pPr>
            <a:r>
              <a:t>  Protocol is straightforward (JSON-RPC over stdio/HTTP)</a:t>
            </a:r>
          </a:p>
        </p:txBody>
      </p:sp>
    </p:spTree>
  </p:cSld>
  <p:clrMapOvr>
    <a:masterClrMapping/>
  </p:clrMapOvr>
</p:sld>
</file>

<file path=ppt/slides/slide5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Simple MCP Server Example</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TYPESCRIPT</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import { Server } from '@modelcontextprotocol/sdk/server';</a:t>
            </a:r>
            <a:br/>
            <a:br/>
            <a:r>
              <a:t>const server = new Server({</a:t>
            </a:r>
            <a:br/>
            <a:r>
              <a:t>  name: 'my-system',</a:t>
            </a:r>
            <a:br/>
            <a:r>
              <a:t>  version: '1.0.0'</a:t>
            </a:r>
            <a:br/>
            <a:r>
              <a:t>});</a:t>
            </a:r>
            <a:br/>
            <a:br/>
            <a:r>
              <a:t>// Define available tools</a:t>
            </a:r>
          </a:p>
        </p:txBody>
      </p:sp>
    </p:spTree>
  </p:cSld>
  <p:clrMapOvr>
    <a:masterClrMapping/>
  </p:clrMapOvr>
</p:sld>
</file>

<file path=ppt/slides/slide5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Break</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15 minutes</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.claude/commands/ Directory Structure</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00D4AA"/>
                </a:solidFill>
              </a:defRPr>
            </a:pPr>
            <a:r>
              <a:t>Directory Layout</a:t>
            </a:r>
          </a:p>
        </p:txBody>
      </p:sp>
      <p:sp>
        <p:nvSpPr>
          <p:cNvPr id="5" name="TextBox 4"/>
          <p:cNvSpPr txBox="1"/>
          <p:nvPr/>
        </p:nvSpPr>
        <p:spPr>
          <a:xfrm>
            <a:off x="457200" y="2286000"/>
            <a:ext cx="5364327" cy="3657600"/>
          </a:xfrm>
          <a:prstGeom prst="rect">
            <a:avLst/>
          </a:prstGeom>
          <a:noFill/>
        </p:spPr>
        <p:txBody>
          <a:bodyPr wrap="square">
            <a:spAutoFit/>
          </a:bodyPr>
          <a:lstStyle/>
          <a:p>
            <a:pPr>
              <a:spcAft>
                <a:spcPts val="1200"/>
              </a:spcAft>
              <a:defRPr sz="1800">
                <a:solidFill>
                  <a:srgbClr val="FFFFFF"/>
                </a:solidFill>
              </a:defRPr>
            </a:pPr>
            <a:r>
              <a:t>  my-project/</a:t>
            </a:r>
          </a:p>
          <a:p>
            <a:pPr>
              <a:spcAft>
                <a:spcPts val="1200"/>
              </a:spcAft>
              <a:defRPr sz="1800">
                <a:solidFill>
                  <a:srgbClr val="FFFFFF"/>
                </a:solidFill>
              </a:defRPr>
            </a:pPr>
            <a:r>
              <a:t>    .claude/</a:t>
            </a:r>
          </a:p>
          <a:p>
            <a:pPr>
              <a:spcAft>
                <a:spcPts val="1200"/>
              </a:spcAft>
              <a:defRPr sz="1800">
                <a:solidFill>
                  <a:srgbClr val="FFFFFF"/>
                </a:solidFill>
              </a:defRPr>
            </a:pPr>
            <a:r>
              <a:t>      commands/</a:t>
            </a:r>
          </a:p>
          <a:p>
            <a:pPr>
              <a:spcAft>
                <a:spcPts val="1200"/>
              </a:spcAft>
              <a:defRPr sz="1800">
                <a:solidFill>
                  <a:srgbClr val="FFFFFF"/>
                </a:solidFill>
              </a:defRPr>
            </a:pPr>
            <a:r>
              <a:t>        api-doc.md</a:t>
            </a:r>
          </a:p>
          <a:p>
            <a:pPr>
              <a:spcAft>
                <a:spcPts val="1200"/>
              </a:spcAft>
              <a:defRPr sz="1800">
                <a:solidFill>
                  <a:srgbClr val="FFFFFF"/>
                </a:solidFill>
              </a:defRPr>
            </a:pPr>
            <a:r>
              <a:t>        test-this.md</a:t>
            </a:r>
          </a:p>
          <a:p>
            <a:pPr>
              <a:spcAft>
                <a:spcPts val="1200"/>
              </a:spcAft>
              <a:defRPr sz="1800">
                <a:solidFill>
                  <a:srgbClr val="FFFFFF"/>
                </a:solidFill>
              </a:defRPr>
            </a:pPr>
            <a:r>
              <a:t>        refactor.md</a:t>
            </a:r>
          </a:p>
          <a:p>
            <a:pPr>
              <a:spcAft>
                <a:spcPts val="1200"/>
              </a:spcAft>
              <a:defRPr sz="1800">
                <a:solidFill>
                  <a:srgbClr val="FFFFFF"/>
                </a:solidFill>
              </a:defRPr>
            </a:pPr>
            <a:r>
              <a:t>        pr-review.md</a:t>
            </a:r>
          </a:p>
        </p:txBody>
      </p:sp>
      <p:sp>
        <p:nvSpPr>
          <p:cNvPr id="6" name="TextBox 5"/>
          <p:cNvSpPr txBox="1"/>
          <p:nvPr/>
        </p:nvSpPr>
        <p:spPr>
          <a:xfrm>
            <a:off x="6370167" y="1463040"/>
            <a:ext cx="5364327" cy="731520"/>
          </a:xfrm>
          <a:prstGeom prst="rect">
            <a:avLst/>
          </a:prstGeom>
          <a:noFill/>
        </p:spPr>
        <p:txBody>
          <a:bodyPr wrap="none">
            <a:spAutoFit/>
          </a:bodyPr>
          <a:lstStyle/>
          <a:p>
            <a:pPr algn="ctr">
              <a:defRPr sz="2800" b="1">
                <a:solidFill>
                  <a:srgbClr val="10B981"/>
                </a:solidFill>
              </a:defRPr>
            </a:pPr>
            <a:r>
              <a:t>Usage</a:t>
            </a:r>
          </a:p>
        </p:txBody>
      </p:sp>
      <p:sp>
        <p:nvSpPr>
          <p:cNvPr id="7" name="TextBox 6"/>
          <p:cNvSpPr txBox="1"/>
          <p:nvPr/>
        </p:nvSpPr>
        <p:spPr>
          <a:xfrm>
            <a:off x="6370167" y="2286000"/>
            <a:ext cx="5364327" cy="3657600"/>
          </a:xfrm>
          <a:prstGeom prst="rect">
            <a:avLst/>
          </a:prstGeom>
          <a:noFill/>
        </p:spPr>
        <p:txBody>
          <a:bodyPr wrap="square">
            <a:spAutoFit/>
          </a:bodyPr>
          <a:lstStyle/>
          <a:p>
            <a:pPr>
              <a:spcAft>
                <a:spcPts val="1200"/>
              </a:spcAft>
              <a:defRPr sz="1800">
                <a:solidFill>
                  <a:srgbClr val="FFFFFF"/>
                </a:solidFill>
              </a:defRPr>
            </a:pPr>
            <a:r>
              <a:t>  /api-doc src/routes/users.js</a:t>
            </a:r>
          </a:p>
          <a:p>
            <a:pPr>
              <a:spcAft>
                <a:spcPts val="1200"/>
              </a:spcAft>
              <a:defRPr sz="1800">
                <a:solidFill>
                  <a:srgbClr val="FFFFFF"/>
                </a:solidFill>
              </a:defRPr>
            </a:pPr>
            <a:r>
              <a:t>  /test-this src/models/user.js</a:t>
            </a:r>
          </a:p>
          <a:p>
            <a:pPr>
              <a:spcAft>
                <a:spcPts val="1200"/>
              </a:spcAft>
              <a:defRPr sz="1800">
                <a:solidFill>
                  <a:srgbClr val="FFFFFF"/>
                </a:solidFill>
              </a:defRPr>
            </a:pPr>
            <a:r>
              <a:t>  /refactor src/legacy/payment.js</a:t>
            </a:r>
          </a:p>
          <a:p>
            <a:pPr>
              <a:spcAft>
                <a:spcPts val="1200"/>
              </a:spcAft>
              <a:defRPr sz="1800">
                <a:solidFill>
                  <a:srgbClr val="FFFFFF"/>
                </a:solidFill>
              </a:defRPr>
            </a:pPr>
            <a:r>
              <a:t>  /pr-review</a:t>
            </a:r>
          </a:p>
        </p:txBody>
      </p:sp>
    </p:spTree>
  </p:cSld>
  <p:clrMapOvr>
    <a:masterClrMapping/>
  </p:clrMapOvr>
</p:sld>
</file>

<file path=ppt/slides/slide6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Cowork &amp; Agent Teams</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Autonomous work and multi-agent coordination</a:t>
            </a:r>
          </a:p>
        </p:txBody>
      </p:sp>
    </p:spTree>
  </p:cSld>
  <p:clrMapOvr>
    <a:masterClrMapping/>
  </p:clrMapOvr>
</p:sld>
</file>

<file path=ppt/slides/slide6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Claude for Work: Autonomous Mode</a:t>
            </a:r>
          </a:p>
        </p:txBody>
      </p:sp>
      <p:sp>
        <p:nvSpPr>
          <p:cNvPr id="3" name="TextBox 2"/>
          <p:cNvSpPr txBox="1"/>
          <p:nvPr/>
        </p:nvSpPr>
        <p:spPr>
          <a:xfrm>
            <a:off x="914400" y="3840480"/>
            <a:ext cx="10362895" cy="914400"/>
          </a:xfrm>
          <a:prstGeom prst="rect">
            <a:avLst/>
          </a:prstGeom>
          <a:noFill/>
        </p:spPr>
        <p:txBody>
          <a:bodyPr wrap="square">
            <a:spAutoFit/>
          </a:bodyPr>
          <a:lstStyle/>
          <a:p>
            <a:pPr algn="ctr">
              <a:defRPr sz="2400">
                <a:solidFill>
                  <a:srgbClr val="8B95A5"/>
                </a:solidFill>
              </a:defRPr>
            </a:pPr>
            <a:r>
              <a:t>Set goal, walk away, come back to results</a:t>
            </a:r>
          </a:p>
        </p:txBody>
      </p:sp>
    </p:spTree>
  </p:cSld>
  <p:clrMapOvr>
    <a:masterClrMapping/>
  </p:clrMapOvr>
</p:sld>
</file>

<file path=ppt/slides/slide6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Interactive vs Cowork Mode</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00D4AA"/>
                </a:solidFill>
              </a:defRPr>
            </a:pPr>
            <a:r>
              <a:t>Interactive Mode (Standard)</a:t>
            </a:r>
          </a:p>
        </p:txBody>
      </p:sp>
      <p:sp>
        <p:nvSpPr>
          <p:cNvPr id="5" name="TextBox 4"/>
          <p:cNvSpPr txBox="1"/>
          <p:nvPr/>
        </p:nvSpPr>
        <p:spPr>
          <a:xfrm>
            <a:off x="457200" y="2286000"/>
            <a:ext cx="5364327" cy="3657600"/>
          </a:xfrm>
          <a:prstGeom prst="rect">
            <a:avLst/>
          </a:prstGeom>
          <a:noFill/>
        </p:spPr>
        <p:txBody>
          <a:bodyPr wrap="square">
            <a:spAutoFit/>
          </a:bodyPr>
          <a:lstStyle/>
          <a:p>
            <a:pPr>
              <a:spcAft>
                <a:spcPts val="1200"/>
              </a:spcAft>
              <a:defRPr sz="1800">
                <a:solidFill>
                  <a:srgbClr val="FFFFFF"/>
                </a:solidFill>
              </a:defRPr>
            </a:pPr>
            <a:r>
              <a:t>  Back-and-forth conversation</a:t>
            </a:r>
          </a:p>
          <a:p>
            <a:pPr>
              <a:spcAft>
                <a:spcPts val="1200"/>
              </a:spcAft>
              <a:defRPr sz="1800">
                <a:solidFill>
                  <a:srgbClr val="FFFFFF"/>
                </a:solidFill>
              </a:defRPr>
            </a:pPr>
            <a:r>
              <a:t>  Immediate feedback</a:t>
            </a:r>
          </a:p>
          <a:p>
            <a:pPr>
              <a:spcAft>
                <a:spcPts val="1200"/>
              </a:spcAft>
              <a:defRPr sz="1800">
                <a:solidFill>
                  <a:srgbClr val="FFFFFF"/>
                </a:solidFill>
              </a:defRPr>
            </a:pPr>
            <a:r>
              <a:t>  Quick iterations</a:t>
            </a:r>
          </a:p>
          <a:p>
            <a:pPr>
              <a:spcAft>
                <a:spcPts val="1200"/>
              </a:spcAft>
              <a:defRPr sz="1800">
                <a:solidFill>
                  <a:srgbClr val="FFFFFF"/>
                </a:solidFill>
              </a:defRPr>
            </a:pPr>
            <a:r>
              <a:t>  Learning/exploring</a:t>
            </a:r>
          </a:p>
          <a:p>
            <a:pPr>
              <a:spcAft>
                <a:spcPts val="1200"/>
              </a:spcAft>
              <a:defRPr sz="1800">
                <a:solidFill>
                  <a:srgbClr val="FFFFFF"/>
                </a:solidFill>
              </a:defRPr>
            </a:pPr>
            <a:r>
              <a:t>  You stay present</a:t>
            </a:r>
          </a:p>
          <a:p>
            <a:pPr>
              <a:spcAft>
                <a:spcPts val="1200"/>
              </a:spcAft>
              <a:defRPr sz="1800">
                <a:solidFill>
                  <a:srgbClr val="FFFFFF"/>
                </a:solidFill>
              </a:defRPr>
            </a:pPr>
            <a:r>
              <a:t>  Best for: Active development</a:t>
            </a:r>
          </a:p>
        </p:txBody>
      </p:sp>
      <p:sp>
        <p:nvSpPr>
          <p:cNvPr id="6" name="TextBox 5"/>
          <p:cNvSpPr txBox="1"/>
          <p:nvPr/>
        </p:nvSpPr>
        <p:spPr>
          <a:xfrm>
            <a:off x="6370167" y="1463040"/>
            <a:ext cx="5364327" cy="731520"/>
          </a:xfrm>
          <a:prstGeom prst="rect">
            <a:avLst/>
          </a:prstGeom>
          <a:noFill/>
        </p:spPr>
        <p:txBody>
          <a:bodyPr wrap="none">
            <a:spAutoFit/>
          </a:bodyPr>
          <a:lstStyle/>
          <a:p>
            <a:pPr algn="ctr">
              <a:defRPr sz="2800" b="1">
                <a:solidFill>
                  <a:srgbClr val="E86B4A"/>
                </a:solidFill>
              </a:defRPr>
            </a:pPr>
            <a:r>
              <a:t>Cowork Mode (Autonomous)</a:t>
            </a:r>
          </a:p>
        </p:txBody>
      </p:sp>
      <p:sp>
        <p:nvSpPr>
          <p:cNvPr id="7" name="TextBox 6"/>
          <p:cNvSpPr txBox="1"/>
          <p:nvPr/>
        </p:nvSpPr>
        <p:spPr>
          <a:xfrm>
            <a:off x="6370167" y="2286000"/>
            <a:ext cx="5364327" cy="3657600"/>
          </a:xfrm>
          <a:prstGeom prst="rect">
            <a:avLst/>
          </a:prstGeom>
          <a:noFill/>
        </p:spPr>
        <p:txBody>
          <a:bodyPr wrap="square">
            <a:spAutoFit/>
          </a:bodyPr>
          <a:lstStyle/>
          <a:p>
            <a:pPr>
              <a:spcAft>
                <a:spcPts val="1200"/>
              </a:spcAft>
              <a:defRPr sz="1800">
                <a:solidFill>
                  <a:srgbClr val="FFFFFF"/>
                </a:solidFill>
              </a:defRPr>
            </a:pPr>
            <a:r>
              <a:t>  Set goal and walk away</a:t>
            </a:r>
          </a:p>
          <a:p>
            <a:pPr>
              <a:spcAft>
                <a:spcPts val="1200"/>
              </a:spcAft>
              <a:defRPr sz="1800">
                <a:solidFill>
                  <a:srgbClr val="FFFFFF"/>
                </a:solidFill>
              </a:defRPr>
            </a:pPr>
            <a:r>
              <a:t>  Background execution</a:t>
            </a:r>
          </a:p>
          <a:p>
            <a:pPr>
              <a:spcAft>
                <a:spcPts val="1200"/>
              </a:spcAft>
              <a:defRPr sz="1800">
                <a:solidFill>
                  <a:srgbClr val="FFFFFF"/>
                </a:solidFill>
              </a:defRPr>
            </a:pPr>
            <a:r>
              <a:t>  Long-running tasks</a:t>
            </a:r>
          </a:p>
          <a:p>
            <a:pPr>
              <a:spcAft>
                <a:spcPts val="1200"/>
              </a:spcAft>
              <a:defRPr sz="1800">
                <a:solidFill>
                  <a:srgbClr val="FFFFFF"/>
                </a:solidFill>
              </a:defRPr>
            </a:pPr>
            <a:r>
              <a:t>  Multi-hour work</a:t>
            </a:r>
          </a:p>
          <a:p>
            <a:pPr>
              <a:spcAft>
                <a:spcPts val="1200"/>
              </a:spcAft>
              <a:defRPr sz="1800">
                <a:solidFill>
                  <a:srgbClr val="FFFFFF"/>
                </a:solidFill>
              </a:defRPr>
            </a:pPr>
            <a:r>
              <a:t>  Check in when ready</a:t>
            </a:r>
          </a:p>
          <a:p>
            <a:pPr>
              <a:spcAft>
                <a:spcPts val="1200"/>
              </a:spcAft>
              <a:defRPr sz="1800">
                <a:solidFill>
                  <a:srgbClr val="FFFFFF"/>
                </a:solidFill>
              </a:defRPr>
            </a:pPr>
            <a:r>
              <a:t>  Best for: Comprehensive analysis</a:t>
            </a:r>
          </a:p>
        </p:txBody>
      </p:sp>
    </p:spTree>
  </p:cSld>
  <p:clrMapOvr>
    <a:masterClrMapping/>
  </p:clrMapOvr>
</p:sld>
</file>

<file path=ppt/slides/slide6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Cowork Task Presets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Security Audit: Scan for vulnerabilities across codebase</a:t>
            </a:r>
          </a:p>
          <a:p>
            <a:pPr>
              <a:spcBef>
                <a:spcPts val="800"/>
              </a:spcBef>
              <a:spcAft>
                <a:spcPts val="800"/>
              </a:spcAft>
              <a:defRPr sz="2200">
                <a:solidFill>
                  <a:srgbClr val="FFFFFF"/>
                </a:solidFill>
              </a:defRPr>
            </a:pPr>
            <a:r>
              <a:t>  Test Coverage: Generate tests for uncovered code</a:t>
            </a:r>
          </a:p>
          <a:p>
            <a:pPr>
              <a:spcBef>
                <a:spcPts val="800"/>
              </a:spcBef>
              <a:spcAft>
                <a:spcPts val="800"/>
              </a:spcAft>
              <a:defRPr sz="2200">
                <a:solidFill>
                  <a:srgbClr val="FFFFFF"/>
                </a:solidFill>
              </a:defRPr>
            </a:pPr>
            <a:r>
              <a:t>  Documentation: Create/update README, API docs, comments</a:t>
            </a:r>
          </a:p>
          <a:p>
            <a:pPr>
              <a:spcBef>
                <a:spcPts val="800"/>
              </a:spcBef>
              <a:spcAft>
                <a:spcPts val="800"/>
              </a:spcAft>
              <a:defRPr sz="2200">
                <a:solidFill>
                  <a:srgbClr val="FFFFFF"/>
                </a:solidFill>
              </a:defRPr>
            </a:pPr>
            <a:r>
              <a:t>  Dependency Analysis: Check outdated packages, security issues</a:t>
            </a:r>
          </a:p>
          <a:p>
            <a:pPr>
              <a:spcBef>
                <a:spcPts val="800"/>
              </a:spcBef>
              <a:spcAft>
                <a:spcPts val="800"/>
              </a:spcAft>
              <a:defRPr sz="2200">
                <a:solidFill>
                  <a:srgbClr val="FFFFFF"/>
                </a:solidFill>
              </a:defRPr>
            </a:pPr>
            <a:r>
              <a:t>  Performance Optimization: Find inefficient patterns</a:t>
            </a:r>
          </a:p>
          <a:p>
            <a:pPr>
              <a:spcBef>
                <a:spcPts val="800"/>
              </a:spcBef>
              <a:spcAft>
                <a:spcPts val="800"/>
              </a:spcAft>
              <a:defRPr sz="2200">
                <a:solidFill>
                  <a:srgbClr val="FFFFFF"/>
                </a:solidFill>
              </a:defRPr>
            </a:pPr>
            <a:r>
              <a:t>  Custom: Define your own long-running workflows</a:t>
            </a:r>
          </a:p>
        </p:txBody>
      </p:sp>
    </p:spTree>
  </p:cSld>
  <p:clrMapOvr>
    <a:masterClrMapping/>
  </p:clrMapOvr>
</p:sld>
</file>

<file path=ppt/slides/slide6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Agent Teams (Feb 2026)</a:t>
            </a:r>
          </a:p>
        </p:txBody>
      </p:sp>
      <p:sp>
        <p:nvSpPr>
          <p:cNvPr id="3" name="TextBox 2"/>
          <p:cNvSpPr txBox="1"/>
          <p:nvPr/>
        </p:nvSpPr>
        <p:spPr>
          <a:xfrm>
            <a:off x="914400" y="3840480"/>
            <a:ext cx="10362895" cy="914400"/>
          </a:xfrm>
          <a:prstGeom prst="rect">
            <a:avLst/>
          </a:prstGeom>
          <a:noFill/>
        </p:spPr>
        <p:txBody>
          <a:bodyPr wrap="square">
            <a:spAutoFit/>
          </a:bodyPr>
          <a:lstStyle/>
          <a:p>
            <a:pPr algn="ctr">
              <a:defRPr sz="2400">
                <a:solidFill>
                  <a:srgbClr val="8B95A5"/>
                </a:solidFill>
              </a:defRPr>
            </a:pPr>
            <a:r>
              <a:t>Native multi-agent orchestration in Claude Code</a:t>
            </a:r>
          </a:p>
        </p:txBody>
      </p:sp>
    </p:spTree>
  </p:cSld>
  <p:clrMapOvr>
    <a:masterClrMapping/>
  </p:clrMapOvr>
</p:sld>
</file>

<file path=ppt/slides/slide6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Agent Teams vs Sub-agents vs Single Session</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0078D4"/>
                </a:solidFill>
              </a:defRPr>
            </a:pPr>
            <a:r>
              <a:t>Sub-agents (Already Covered)</a:t>
            </a:r>
          </a:p>
        </p:txBody>
      </p:sp>
      <p:sp>
        <p:nvSpPr>
          <p:cNvPr id="5" name="TextBox 4"/>
          <p:cNvSpPr txBox="1"/>
          <p:nvPr/>
        </p:nvSpPr>
        <p:spPr>
          <a:xfrm>
            <a:off x="457200" y="2286000"/>
            <a:ext cx="5364327" cy="3657600"/>
          </a:xfrm>
          <a:prstGeom prst="rect">
            <a:avLst/>
          </a:prstGeom>
          <a:noFill/>
        </p:spPr>
        <p:txBody>
          <a:bodyPr wrap="square">
            <a:spAutoFit/>
          </a:bodyPr>
          <a:lstStyle/>
          <a:p>
            <a:pPr>
              <a:spcAft>
                <a:spcPts val="1200"/>
              </a:spcAft>
              <a:defRPr sz="1800">
                <a:solidFill>
                  <a:srgbClr val="FFFFFF"/>
                </a:solidFill>
              </a:defRPr>
            </a:pPr>
            <a:r>
              <a:t>  Helper reports back to caller</a:t>
            </a:r>
          </a:p>
          <a:p>
            <a:pPr>
              <a:spcAft>
                <a:spcPts val="1200"/>
              </a:spcAft>
              <a:defRPr sz="1800">
                <a:solidFill>
                  <a:srgbClr val="FFFFFF"/>
                </a:solidFill>
              </a:defRPr>
            </a:pPr>
            <a:r>
              <a:t>  Context isolation</a:t>
            </a:r>
          </a:p>
          <a:p>
            <a:pPr>
              <a:spcAft>
                <a:spcPts val="1200"/>
              </a:spcAft>
              <a:defRPr sz="1800">
                <a:solidFill>
                  <a:srgbClr val="FFFFFF"/>
                </a:solidFill>
              </a:defRPr>
            </a:pPr>
            <a:r>
              <a:t>  Research tasks</a:t>
            </a:r>
          </a:p>
          <a:p>
            <a:pPr>
              <a:spcAft>
                <a:spcPts val="1200"/>
              </a:spcAft>
              <a:defRPr sz="1800">
                <a:solidFill>
                  <a:srgbClr val="FFFFFF"/>
                </a:solidFill>
              </a:defRPr>
            </a:pPr>
            <a:r>
              <a:t>  Results return to main</a:t>
            </a:r>
          </a:p>
          <a:p>
            <a:pPr>
              <a:spcAft>
                <a:spcPts val="1200"/>
              </a:spcAft>
              <a:defRPr sz="1800">
                <a:solidFill>
                  <a:srgbClr val="FFFFFF"/>
                </a:solidFill>
              </a:defRPr>
            </a:pPr>
            <a:r>
              <a:t>  No peer communication</a:t>
            </a:r>
          </a:p>
          <a:p>
            <a:pPr>
              <a:spcAft>
                <a:spcPts val="1200"/>
              </a:spcAft>
              <a:defRPr sz="1800">
                <a:solidFill>
                  <a:srgbClr val="FFFFFF"/>
                </a:solidFill>
              </a:defRPr>
            </a:pPr>
            <a:r>
              <a:t>  Medium token cost</a:t>
            </a:r>
          </a:p>
        </p:txBody>
      </p:sp>
      <p:sp>
        <p:nvSpPr>
          <p:cNvPr id="6" name="TextBox 5"/>
          <p:cNvSpPr txBox="1"/>
          <p:nvPr/>
        </p:nvSpPr>
        <p:spPr>
          <a:xfrm>
            <a:off x="6370167" y="1463040"/>
            <a:ext cx="5364327" cy="731520"/>
          </a:xfrm>
          <a:prstGeom prst="rect">
            <a:avLst/>
          </a:prstGeom>
          <a:noFill/>
        </p:spPr>
        <p:txBody>
          <a:bodyPr wrap="none">
            <a:spAutoFit/>
          </a:bodyPr>
          <a:lstStyle/>
          <a:p>
            <a:pPr algn="ctr">
              <a:defRPr sz="2800" b="1">
                <a:solidFill>
                  <a:srgbClr val="E86B4A"/>
                </a:solidFill>
              </a:defRPr>
            </a:pPr>
            <a:r>
              <a:t>Agent Teams (NEW)</a:t>
            </a:r>
          </a:p>
        </p:txBody>
      </p:sp>
      <p:sp>
        <p:nvSpPr>
          <p:cNvPr id="7" name="TextBox 6"/>
          <p:cNvSpPr txBox="1"/>
          <p:nvPr/>
        </p:nvSpPr>
        <p:spPr>
          <a:xfrm>
            <a:off x="6370167" y="2286000"/>
            <a:ext cx="5364327" cy="3657600"/>
          </a:xfrm>
          <a:prstGeom prst="rect">
            <a:avLst/>
          </a:prstGeom>
          <a:noFill/>
        </p:spPr>
        <p:txBody>
          <a:bodyPr wrap="square">
            <a:spAutoFit/>
          </a:bodyPr>
          <a:lstStyle/>
          <a:p>
            <a:pPr>
              <a:spcAft>
                <a:spcPts val="1200"/>
              </a:spcAft>
              <a:defRPr sz="1800">
                <a:solidFill>
                  <a:srgbClr val="FFFFFF"/>
                </a:solidFill>
              </a:defRPr>
            </a:pPr>
            <a:r>
              <a:t>  Teammates coordinate together</a:t>
            </a:r>
          </a:p>
          <a:p>
            <a:pPr>
              <a:spcAft>
                <a:spcPts val="1200"/>
              </a:spcAft>
              <a:defRPr sz="1800">
                <a:solidFill>
                  <a:srgbClr val="FFFFFF"/>
                </a:solidFill>
              </a:defRPr>
            </a:pPr>
            <a:r>
              <a:t>  Shared task list</a:t>
            </a:r>
          </a:p>
          <a:p>
            <a:pPr>
              <a:spcAft>
                <a:spcPts val="1200"/>
              </a:spcAft>
              <a:defRPr sz="1800">
                <a:solidFill>
                  <a:srgbClr val="FFFFFF"/>
                </a:solidFill>
              </a:defRPr>
            </a:pPr>
            <a:r>
              <a:t>  Peer-to-peer messaging</a:t>
            </a:r>
          </a:p>
          <a:p>
            <a:pPr>
              <a:spcAft>
                <a:spcPts val="1200"/>
              </a:spcAft>
              <a:defRPr sz="1800">
                <a:solidFill>
                  <a:srgbClr val="FFFFFF"/>
                </a:solidFill>
              </a:defRPr>
            </a:pPr>
            <a:r>
              <a:t>  Implementation tasks</a:t>
            </a:r>
          </a:p>
          <a:p>
            <a:pPr>
              <a:spcAft>
                <a:spcPts val="1200"/>
              </a:spcAft>
              <a:defRPr sz="1800">
                <a:solidFill>
                  <a:srgbClr val="FFFFFF"/>
                </a:solidFill>
              </a:defRPr>
            </a:pPr>
            <a:r>
              <a:t>  Multi-layer features</a:t>
            </a:r>
          </a:p>
          <a:p>
            <a:pPr>
              <a:spcAft>
                <a:spcPts val="1200"/>
              </a:spcAft>
              <a:defRPr sz="1800">
                <a:solidFill>
                  <a:srgbClr val="FFFFFF"/>
                </a:solidFill>
              </a:defRPr>
            </a:pPr>
            <a:r>
              <a:t>  High token cost (2-4×)</a:t>
            </a:r>
          </a:p>
        </p:txBody>
      </p:sp>
    </p:spTree>
  </p:cSld>
  <p:clrMapOvr>
    <a:masterClrMapping/>
  </p:clrMapOvr>
</p:sld>
</file>

<file path=ppt/slides/slide6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731520"/>
            <a:ext cx="11277295" cy="914400"/>
          </a:xfrm>
          <a:prstGeom prst="rect">
            <a:avLst/>
          </a:prstGeom>
          <a:noFill/>
        </p:spPr>
        <p:txBody>
          <a:bodyPr wrap="none">
            <a:spAutoFit/>
          </a:bodyPr>
          <a:lstStyle/>
          <a:p>
            <a:pPr algn="ctr">
              <a:defRPr sz="4000" b="1">
                <a:solidFill>
                  <a:srgbClr val="FFFFFF"/>
                </a:solidFill>
              </a:defRPr>
            </a:pPr>
            <a:r>
              <a:t>Agent Teams Setup</a:t>
            </a:r>
          </a:p>
        </p:txBody>
      </p:sp>
      <p:sp>
        <p:nvSpPr>
          <p:cNvPr id="3" name="Rectangle 2"/>
          <p:cNvSpPr/>
          <p:nvPr/>
        </p:nvSpPr>
        <p:spPr>
          <a:xfrm>
            <a:off x="1280160" y="3273552"/>
            <a:ext cx="8290316" cy="36576"/>
          </a:xfrm>
          <a:prstGeom prst="rect">
            <a:avLst/>
          </a:prstGeom>
          <a:solidFill>
            <a:srgbClr val="2D3A4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Oval 3"/>
          <p:cNvSpPr/>
          <p:nvPr/>
        </p:nvSpPr>
        <p:spPr>
          <a:xfrm>
            <a:off x="914400" y="2926080"/>
            <a:ext cx="731520" cy="73152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914400" y="2926080"/>
            <a:ext cx="731520" cy="731520"/>
          </a:xfrm>
          <a:prstGeom prst="rect">
            <a:avLst/>
          </a:prstGeom>
          <a:noFill/>
        </p:spPr>
        <p:txBody>
          <a:bodyPr wrap="none" anchor="ctr">
            <a:spAutoFit/>
          </a:bodyPr>
          <a:lstStyle/>
          <a:p>
            <a:pPr algn="ctr">
              <a:defRPr sz="2800" b="1">
                <a:solidFill>
                  <a:srgbClr val="0B0F1A"/>
                </a:solidFill>
              </a:defRPr>
            </a:pPr>
            <a:r>
              <a:t>1</a:t>
            </a:r>
          </a:p>
        </p:txBody>
      </p:sp>
      <p:sp>
        <p:nvSpPr>
          <p:cNvPr id="6" name="TextBox 5"/>
          <p:cNvSpPr txBox="1"/>
          <p:nvPr/>
        </p:nvSpPr>
        <p:spPr>
          <a:xfrm>
            <a:off x="457200" y="3840480"/>
            <a:ext cx="1645920" cy="1371600"/>
          </a:xfrm>
          <a:prstGeom prst="rect">
            <a:avLst/>
          </a:prstGeom>
          <a:noFill/>
        </p:spPr>
        <p:txBody>
          <a:bodyPr wrap="square">
            <a:normAutofit/>
          </a:bodyPr>
          <a:lstStyle/>
          <a:p>
            <a:pPr algn="ctr">
              <a:defRPr sz="1800" b="1">
                <a:solidFill>
                  <a:srgbClr val="FFFFFF"/>
                </a:solidFill>
              </a:defRPr>
            </a:pPr>
            <a:r>
              <a:t>Enable experimental flag in settings</a:t>
            </a:r>
          </a:p>
        </p:txBody>
      </p:sp>
      <p:sp>
        <p:nvSpPr>
          <p:cNvPr id="7" name="Oval 6"/>
          <p:cNvSpPr/>
          <p:nvPr/>
        </p:nvSpPr>
        <p:spPr>
          <a:xfrm>
            <a:off x="2986979" y="2926080"/>
            <a:ext cx="731520" cy="73152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2986979" y="2926080"/>
            <a:ext cx="731520" cy="731520"/>
          </a:xfrm>
          <a:prstGeom prst="rect">
            <a:avLst/>
          </a:prstGeom>
          <a:noFill/>
        </p:spPr>
        <p:txBody>
          <a:bodyPr wrap="none" anchor="ctr">
            <a:spAutoFit/>
          </a:bodyPr>
          <a:lstStyle/>
          <a:p>
            <a:pPr algn="ctr">
              <a:defRPr sz="2800" b="1">
                <a:solidFill>
                  <a:srgbClr val="0B0F1A"/>
                </a:solidFill>
              </a:defRPr>
            </a:pPr>
            <a:r>
              <a:t>2</a:t>
            </a:r>
          </a:p>
        </p:txBody>
      </p:sp>
      <p:sp>
        <p:nvSpPr>
          <p:cNvPr id="9" name="TextBox 8"/>
          <p:cNvSpPr txBox="1"/>
          <p:nvPr/>
        </p:nvSpPr>
        <p:spPr>
          <a:xfrm>
            <a:off x="2529779" y="3840480"/>
            <a:ext cx="1645920" cy="1371600"/>
          </a:xfrm>
          <a:prstGeom prst="rect">
            <a:avLst/>
          </a:prstGeom>
          <a:noFill/>
        </p:spPr>
        <p:txBody>
          <a:bodyPr wrap="square">
            <a:normAutofit/>
          </a:bodyPr>
          <a:lstStyle/>
          <a:p>
            <a:pPr algn="ctr">
              <a:defRPr sz="1800" b="1">
                <a:solidFill>
                  <a:srgbClr val="FFFFFF"/>
                </a:solidFill>
              </a:defRPr>
            </a:pPr>
            <a:r>
              <a:t>Install TMux (Linux/Mac) or WSL (Windows)</a:t>
            </a:r>
          </a:p>
        </p:txBody>
      </p:sp>
      <p:sp>
        <p:nvSpPr>
          <p:cNvPr id="10" name="Oval 9"/>
          <p:cNvSpPr/>
          <p:nvPr/>
        </p:nvSpPr>
        <p:spPr>
          <a:xfrm>
            <a:off x="5059558" y="2926080"/>
            <a:ext cx="731520" cy="73152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5059558" y="2926080"/>
            <a:ext cx="731520" cy="731520"/>
          </a:xfrm>
          <a:prstGeom prst="rect">
            <a:avLst/>
          </a:prstGeom>
          <a:noFill/>
        </p:spPr>
        <p:txBody>
          <a:bodyPr wrap="none" anchor="ctr">
            <a:spAutoFit/>
          </a:bodyPr>
          <a:lstStyle/>
          <a:p>
            <a:pPr algn="ctr">
              <a:defRPr sz="2800" b="1">
                <a:solidFill>
                  <a:srgbClr val="0B0F1A"/>
                </a:solidFill>
              </a:defRPr>
            </a:pPr>
            <a:r>
              <a:t>3</a:t>
            </a:r>
          </a:p>
        </p:txBody>
      </p:sp>
      <p:sp>
        <p:nvSpPr>
          <p:cNvPr id="12" name="TextBox 11"/>
          <p:cNvSpPr txBox="1"/>
          <p:nvPr/>
        </p:nvSpPr>
        <p:spPr>
          <a:xfrm>
            <a:off x="4602358" y="3840480"/>
            <a:ext cx="1645920" cy="1371600"/>
          </a:xfrm>
          <a:prstGeom prst="rect">
            <a:avLst/>
          </a:prstGeom>
          <a:noFill/>
        </p:spPr>
        <p:txBody>
          <a:bodyPr wrap="square">
            <a:normAutofit/>
          </a:bodyPr>
          <a:lstStyle/>
          <a:p>
            <a:pPr algn="ctr">
              <a:defRPr sz="1800" b="1">
                <a:solidFill>
                  <a:srgbClr val="FFFFFF"/>
                </a:solidFill>
              </a:defRPr>
            </a:pPr>
            <a:r>
              <a:t>Start Claude Code</a:t>
            </a:r>
          </a:p>
        </p:txBody>
      </p:sp>
      <p:sp>
        <p:nvSpPr>
          <p:cNvPr id="13" name="Oval 12"/>
          <p:cNvSpPr/>
          <p:nvPr/>
        </p:nvSpPr>
        <p:spPr>
          <a:xfrm>
            <a:off x="7132137" y="2926080"/>
            <a:ext cx="731520" cy="73152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7132137" y="2926080"/>
            <a:ext cx="731520" cy="731520"/>
          </a:xfrm>
          <a:prstGeom prst="rect">
            <a:avLst/>
          </a:prstGeom>
          <a:noFill/>
        </p:spPr>
        <p:txBody>
          <a:bodyPr wrap="none" anchor="ctr">
            <a:spAutoFit/>
          </a:bodyPr>
          <a:lstStyle/>
          <a:p>
            <a:pPr algn="ctr">
              <a:defRPr sz="2800" b="1">
                <a:solidFill>
                  <a:srgbClr val="0B0F1A"/>
                </a:solidFill>
              </a:defRPr>
            </a:pPr>
            <a:r>
              <a:t>4</a:t>
            </a:r>
          </a:p>
        </p:txBody>
      </p:sp>
      <p:sp>
        <p:nvSpPr>
          <p:cNvPr id="15" name="TextBox 14"/>
          <p:cNvSpPr txBox="1"/>
          <p:nvPr/>
        </p:nvSpPr>
        <p:spPr>
          <a:xfrm>
            <a:off x="6674937" y="3840480"/>
            <a:ext cx="1645920" cy="1371600"/>
          </a:xfrm>
          <a:prstGeom prst="rect">
            <a:avLst/>
          </a:prstGeom>
          <a:noFill/>
        </p:spPr>
        <p:txBody>
          <a:bodyPr wrap="square">
            <a:normAutofit/>
          </a:bodyPr>
          <a:lstStyle/>
          <a:p>
            <a:pPr algn="ctr">
              <a:defRPr sz="1800" b="1">
                <a:solidFill>
                  <a:srgbClr val="FFFFFF"/>
                </a:solidFill>
              </a:defRPr>
            </a:pPr>
            <a:r>
              <a:t>Request agent team</a:t>
            </a:r>
          </a:p>
        </p:txBody>
      </p:sp>
      <p:sp>
        <p:nvSpPr>
          <p:cNvPr id="16" name="Oval 15"/>
          <p:cNvSpPr/>
          <p:nvPr/>
        </p:nvSpPr>
        <p:spPr>
          <a:xfrm>
            <a:off x="9204716" y="2926080"/>
            <a:ext cx="731520" cy="73152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7" name="TextBox 16"/>
          <p:cNvSpPr txBox="1"/>
          <p:nvPr/>
        </p:nvSpPr>
        <p:spPr>
          <a:xfrm>
            <a:off x="9204716" y="2926080"/>
            <a:ext cx="731520" cy="731520"/>
          </a:xfrm>
          <a:prstGeom prst="rect">
            <a:avLst/>
          </a:prstGeom>
          <a:noFill/>
        </p:spPr>
        <p:txBody>
          <a:bodyPr wrap="none" anchor="ctr">
            <a:spAutoFit/>
          </a:bodyPr>
          <a:lstStyle/>
          <a:p>
            <a:pPr algn="ctr">
              <a:defRPr sz="2800" b="1">
                <a:solidFill>
                  <a:srgbClr val="0B0F1A"/>
                </a:solidFill>
              </a:defRPr>
            </a:pPr>
            <a:r>
              <a:t>5</a:t>
            </a:r>
          </a:p>
        </p:txBody>
      </p:sp>
      <p:sp>
        <p:nvSpPr>
          <p:cNvPr id="18" name="TextBox 17"/>
          <p:cNvSpPr txBox="1"/>
          <p:nvPr/>
        </p:nvSpPr>
        <p:spPr>
          <a:xfrm>
            <a:off x="8747516" y="3840480"/>
            <a:ext cx="1645920" cy="1371600"/>
          </a:xfrm>
          <a:prstGeom prst="rect">
            <a:avLst/>
          </a:prstGeom>
          <a:noFill/>
        </p:spPr>
        <p:txBody>
          <a:bodyPr wrap="square">
            <a:normAutofit/>
          </a:bodyPr>
          <a:lstStyle/>
          <a:p>
            <a:pPr algn="ctr">
              <a:defRPr sz="1800" b="1">
                <a:solidFill>
                  <a:srgbClr val="FFFFFF"/>
                </a:solidFill>
              </a:defRPr>
            </a:pPr>
            <a:r>
              <a:t>Agents spawn in split panes</a:t>
            </a:r>
          </a:p>
        </p:txBody>
      </p:sp>
    </p:spTree>
  </p:cSld>
  <p:clrMapOvr>
    <a:masterClrMapping/>
  </p:clrMapOvr>
</p:sld>
</file>

<file path=ppt/slides/slide6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Demo: Agent Teams in Action</a:t>
            </a:r>
          </a:p>
        </p:txBody>
      </p:sp>
      <p:sp>
        <p:nvSpPr>
          <p:cNvPr id="5" name="TextBox 4"/>
          <p:cNvSpPr txBox="1"/>
          <p:nvPr/>
        </p:nvSpPr>
        <p:spPr>
          <a:xfrm>
            <a:off x="914400" y="4846320"/>
            <a:ext cx="10362895" cy="731520"/>
          </a:xfrm>
          <a:prstGeom prst="rect">
            <a:avLst/>
          </a:prstGeom>
          <a:noFill/>
        </p:spPr>
        <p:txBody>
          <a:bodyPr wrap="square">
            <a:spAutoFit/>
          </a:bodyPr>
          <a:lstStyle/>
          <a:p>
            <a:pPr algn="ctr">
              <a:defRPr sz="2000">
                <a:solidFill>
                  <a:srgbClr val="8B95A5"/>
                </a:solidFill>
              </a:defRPr>
            </a:pPr>
            <a:r>
              <a:t>Parallel code review with specialized agents</a:t>
            </a:r>
          </a:p>
        </p:txBody>
      </p:sp>
    </p:spTree>
  </p:cSld>
  <p:clrMapOvr>
    <a:masterClrMapping/>
  </p:clrMapOvr>
</p:sld>
</file>

<file path=ppt/slides/slide6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Decision Framework: When to Use Agent Teams</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00D4AA"/>
                </a:solidFill>
              </a:defRPr>
            </a:pPr>
            <a:r>
              <a:t>Use Agent Teams For</a:t>
            </a:r>
          </a:p>
        </p:txBody>
      </p:sp>
      <p:sp>
        <p:nvSpPr>
          <p:cNvPr id="5" name="TextBox 4"/>
          <p:cNvSpPr txBox="1"/>
          <p:nvPr/>
        </p:nvSpPr>
        <p:spPr>
          <a:xfrm>
            <a:off x="457200" y="2286000"/>
            <a:ext cx="5364327" cy="3657600"/>
          </a:xfrm>
          <a:prstGeom prst="rect">
            <a:avLst/>
          </a:prstGeom>
          <a:noFill/>
        </p:spPr>
        <p:txBody>
          <a:bodyPr wrap="square">
            <a:spAutoFit/>
          </a:bodyPr>
          <a:lstStyle/>
          <a:p>
            <a:pPr>
              <a:spcAft>
                <a:spcPts val="1200"/>
              </a:spcAft>
              <a:defRPr sz="1800">
                <a:solidFill>
                  <a:srgbClr val="FFFFFF"/>
                </a:solidFill>
              </a:defRPr>
            </a:pPr>
            <a:r>
              <a:t>  Multi-layer features (DB + API + UI)</a:t>
            </a:r>
          </a:p>
          <a:p>
            <a:pPr>
              <a:spcAft>
                <a:spcPts val="1200"/>
              </a:spcAft>
              <a:defRPr sz="1800">
                <a:solidFill>
                  <a:srgbClr val="FFFFFF"/>
                </a:solidFill>
              </a:defRPr>
            </a:pPr>
            <a:r>
              <a:t>  Agents need to coordinate</a:t>
            </a:r>
          </a:p>
          <a:p>
            <a:pPr>
              <a:spcAft>
                <a:spcPts val="1200"/>
              </a:spcAft>
              <a:defRPr sz="1800">
                <a:solidFill>
                  <a:srgbClr val="FFFFFF"/>
                </a:solidFill>
              </a:defRPr>
            </a:pPr>
            <a:r>
              <a:t>  Parallel implementation</a:t>
            </a:r>
          </a:p>
          <a:p>
            <a:pPr>
              <a:spcAft>
                <a:spcPts val="1200"/>
              </a:spcAft>
              <a:defRPr sz="1800">
                <a:solidFill>
                  <a:srgbClr val="FFFFFF"/>
                </a:solidFill>
              </a:defRPr>
            </a:pPr>
            <a:r>
              <a:t>  Competing hypotheses debugging</a:t>
            </a:r>
          </a:p>
          <a:p>
            <a:pPr>
              <a:spcAft>
                <a:spcPts val="1200"/>
              </a:spcAft>
              <a:defRPr sz="1800">
                <a:solidFill>
                  <a:srgbClr val="FFFFFF"/>
                </a:solidFill>
              </a:defRPr>
            </a:pPr>
            <a:r>
              <a:t>  Complex architecture decisions</a:t>
            </a:r>
          </a:p>
          <a:p>
            <a:pPr>
              <a:spcAft>
                <a:spcPts val="1200"/>
              </a:spcAft>
              <a:defRPr sz="1800">
                <a:solidFill>
                  <a:srgbClr val="FFFFFF"/>
                </a:solidFill>
              </a:defRPr>
            </a:pPr>
            <a:r>
              <a:t>  When time &gt; cost</a:t>
            </a:r>
          </a:p>
        </p:txBody>
      </p:sp>
      <p:sp>
        <p:nvSpPr>
          <p:cNvPr id="6" name="TextBox 5"/>
          <p:cNvSpPr txBox="1"/>
          <p:nvPr/>
        </p:nvSpPr>
        <p:spPr>
          <a:xfrm>
            <a:off x="6370167" y="1463040"/>
            <a:ext cx="5364327" cy="731520"/>
          </a:xfrm>
          <a:prstGeom prst="rect">
            <a:avLst/>
          </a:prstGeom>
          <a:noFill/>
        </p:spPr>
        <p:txBody>
          <a:bodyPr wrap="none">
            <a:spAutoFit/>
          </a:bodyPr>
          <a:lstStyle/>
          <a:p>
            <a:pPr algn="ctr">
              <a:defRPr sz="2800" b="1">
                <a:solidFill>
                  <a:srgbClr val="0078D4"/>
                </a:solidFill>
              </a:defRPr>
            </a:pPr>
            <a:r>
              <a:t>Use Sub-agents For</a:t>
            </a:r>
          </a:p>
        </p:txBody>
      </p:sp>
      <p:sp>
        <p:nvSpPr>
          <p:cNvPr id="7" name="TextBox 6"/>
          <p:cNvSpPr txBox="1"/>
          <p:nvPr/>
        </p:nvSpPr>
        <p:spPr>
          <a:xfrm>
            <a:off x="6370167" y="2286000"/>
            <a:ext cx="5364327" cy="3657600"/>
          </a:xfrm>
          <a:prstGeom prst="rect">
            <a:avLst/>
          </a:prstGeom>
          <a:noFill/>
        </p:spPr>
        <p:txBody>
          <a:bodyPr wrap="square">
            <a:spAutoFit/>
          </a:bodyPr>
          <a:lstStyle/>
          <a:p>
            <a:pPr>
              <a:spcAft>
                <a:spcPts val="1200"/>
              </a:spcAft>
              <a:defRPr sz="1800">
                <a:solidFill>
                  <a:srgbClr val="FFFFFF"/>
                </a:solidFill>
              </a:defRPr>
            </a:pPr>
            <a:r>
              <a:t>  Focused research</a:t>
            </a:r>
          </a:p>
          <a:p>
            <a:pPr>
              <a:spcAft>
                <a:spcPts val="1200"/>
              </a:spcAft>
              <a:defRPr sz="1800">
                <a:solidFill>
                  <a:srgbClr val="FFFFFF"/>
                </a:solidFill>
              </a:defRPr>
            </a:pPr>
            <a:r>
              <a:t>  Context isolation wanted</a:t>
            </a:r>
          </a:p>
          <a:p>
            <a:pPr>
              <a:spcAft>
                <a:spcPts val="1200"/>
              </a:spcAft>
              <a:defRPr sz="1800">
                <a:solidFill>
                  <a:srgbClr val="FFFFFF"/>
                </a:solidFill>
              </a:defRPr>
            </a:pPr>
            <a:r>
              <a:t>  Summary sufficient</a:t>
            </a:r>
          </a:p>
          <a:p>
            <a:pPr>
              <a:spcAft>
                <a:spcPts val="1200"/>
              </a:spcAft>
              <a:defRPr sz="1800">
                <a:solidFill>
                  <a:srgbClr val="FFFFFF"/>
                </a:solidFill>
              </a:defRPr>
            </a:pPr>
            <a:r>
              <a:t>  No coordination needed</a:t>
            </a:r>
          </a:p>
          <a:p>
            <a:pPr>
              <a:spcAft>
                <a:spcPts val="1200"/>
              </a:spcAft>
              <a:defRPr sz="1800">
                <a:solidFill>
                  <a:srgbClr val="FFFFFF"/>
                </a:solidFill>
              </a:defRPr>
            </a:pPr>
            <a:r>
              <a:t>  Cost optimization priority</a:t>
            </a:r>
          </a:p>
          <a:p>
            <a:pPr>
              <a:spcAft>
                <a:spcPts val="1200"/>
              </a:spcAft>
              <a:defRPr sz="1800">
                <a:solidFill>
                  <a:srgbClr val="FFFFFF"/>
                </a:solidFill>
              </a:defRPr>
            </a:pPr>
            <a:r>
              <a:t>  Simple analysis tasks</a:t>
            </a:r>
          </a:p>
        </p:txBody>
      </p:sp>
    </p:spTree>
  </p:cSld>
  <p:clrMapOvr>
    <a:masterClrMapping/>
  </p:clrMapOvr>
</p:sld>
</file>

<file path=ppt/slides/slide6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Agent Teams Best Practices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Be specific about roles: 'database, backend, frontend, testing'</a:t>
            </a:r>
          </a:p>
          <a:p>
            <a:pPr>
              <a:spcBef>
                <a:spcPts val="800"/>
              </a:spcBef>
              <a:spcAft>
                <a:spcPts val="800"/>
              </a:spcAft>
              <a:defRPr sz="2200">
                <a:solidFill>
                  <a:srgbClr val="FFFFFF"/>
                </a:solidFill>
              </a:defRPr>
            </a:pPr>
            <a:r>
              <a:t>  Contract-first spawning: Database defines schema BEFORE backend starts</a:t>
            </a:r>
          </a:p>
          <a:p>
            <a:pPr>
              <a:spcBef>
                <a:spcPts val="800"/>
              </a:spcBef>
              <a:spcAft>
                <a:spcPts val="800"/>
              </a:spcAft>
              <a:defRPr sz="2200">
                <a:solidFill>
                  <a:srgbClr val="FFFFFF"/>
                </a:solidFill>
              </a:defRPr>
            </a:pPr>
            <a:r>
              <a:t>  Use TMux split panes for visibility</a:t>
            </a:r>
          </a:p>
          <a:p>
            <a:pPr>
              <a:spcBef>
                <a:spcPts val="800"/>
              </a:spcBef>
              <a:spcAft>
                <a:spcPts val="800"/>
              </a:spcAft>
              <a:defRPr sz="2200">
                <a:solidFill>
                  <a:srgbClr val="FFFFFF"/>
                </a:solidFill>
              </a:defRPr>
            </a:pPr>
            <a:r>
              <a:t>  Monitor closely - agents can go off-track</a:t>
            </a:r>
          </a:p>
          <a:p>
            <a:pPr>
              <a:spcBef>
                <a:spcPts val="800"/>
              </a:spcBef>
              <a:spcAft>
                <a:spcPts val="800"/>
              </a:spcAft>
              <a:defRPr sz="2200">
                <a:solidFill>
                  <a:srgbClr val="FFFFFF"/>
                </a:solidFill>
              </a:defRPr>
            </a:pPr>
            <a:r>
              <a:t>  Budget tokens: 2-4× normal Claude Code usage</a:t>
            </a:r>
          </a:p>
          <a:p>
            <a:pPr>
              <a:spcBef>
                <a:spcPts val="800"/>
              </a:spcBef>
              <a:spcAft>
                <a:spcPts val="800"/>
              </a:spcAft>
              <a:defRPr sz="2200">
                <a:solidFill>
                  <a:srgbClr val="FFFFFF"/>
                </a:solidFill>
              </a:defRPr>
            </a:pPr>
            <a:r>
              <a:t>  Start small: 2-3 agents before scaling to larger teams</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Command File Format</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MARKDOWN</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a:t>
            </a:r>
            <a:br/>
            <a:r>
              <a:t>description: Generate API documentation for an endpoint</a:t>
            </a:r>
            <a:br/>
            <a:r>
              <a:t>---</a:t>
            </a:r>
            <a:br/>
            <a:br/>
            <a:r>
              <a:t>Analyze the endpoint or route file at $ARGUMENTS and generate comprehensive API documentation.</a:t>
            </a:r>
            <a:br/>
            <a:br/>
            <a:r>
              <a:t>Include the following sections:</a:t>
            </a:r>
            <a:br/>
          </a:p>
        </p:txBody>
      </p:sp>
    </p:spTree>
  </p:cSld>
  <p:clrMapOvr>
    <a:masterClrMapping/>
  </p:clrMapOvr>
</p:sld>
</file>

<file path=ppt/slides/slide7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731520"/>
          </a:xfrm>
          <a:prstGeom prst="rect">
            <a:avLst/>
          </a:prstGeom>
          <a:noFill/>
        </p:spPr>
        <p:txBody>
          <a:bodyPr wrap="none">
            <a:spAutoFit/>
          </a:bodyPr>
          <a:lstStyle/>
          <a:p>
            <a:pPr algn="ctr">
              <a:defRPr sz="3600" b="1">
                <a:solidFill>
                  <a:srgbClr val="FFFFFF"/>
                </a:solidFill>
              </a:defRPr>
            </a:pPr>
            <a:r>
              <a:t>Contract-First Spawning Pattern</a:t>
            </a:r>
          </a:p>
        </p:txBody>
      </p:sp>
      <p:sp>
        <p:nvSpPr>
          <p:cNvPr id="3" name="Rounded Rectangle 2"/>
          <p:cNvSpPr/>
          <p:nvPr/>
        </p:nvSpPr>
        <p:spPr>
          <a:xfrm>
            <a:off x="2255367" y="1371600"/>
            <a:ext cx="822960" cy="82296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Oval 3"/>
          <p:cNvSpPr/>
          <p:nvPr/>
        </p:nvSpPr>
        <p:spPr>
          <a:xfrm>
            <a:off x="2918307" y="1211580"/>
            <a:ext cx="320040" cy="32004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2918307" y="1211580"/>
            <a:ext cx="320040" cy="320040"/>
          </a:xfrm>
          <a:prstGeom prst="rect">
            <a:avLst/>
          </a:prstGeom>
          <a:noFill/>
        </p:spPr>
        <p:txBody>
          <a:bodyPr wrap="none" anchor="ctr">
            <a:spAutoFit/>
          </a:bodyPr>
          <a:lstStyle/>
          <a:p>
            <a:pPr algn="ctr">
              <a:defRPr sz="1400" b="1">
                <a:solidFill>
                  <a:srgbClr val="0B0F1A"/>
                </a:solidFill>
              </a:defRPr>
            </a:pPr>
            <a:r>
              <a:t>1</a:t>
            </a:r>
          </a:p>
        </p:txBody>
      </p:sp>
      <p:sp>
        <p:nvSpPr>
          <p:cNvPr id="6" name="TextBox 5"/>
          <p:cNvSpPr txBox="1"/>
          <p:nvPr/>
        </p:nvSpPr>
        <p:spPr>
          <a:xfrm>
            <a:off x="2255367" y="1371600"/>
            <a:ext cx="822960" cy="822960"/>
          </a:xfrm>
          <a:prstGeom prst="rect">
            <a:avLst/>
          </a:prstGeom>
          <a:noFill/>
        </p:spPr>
        <p:txBody>
          <a:bodyPr wrap="none" anchor="ctr">
            <a:spAutoFit/>
          </a:bodyPr>
          <a:lstStyle/>
          <a:p>
            <a:pPr algn="ctr">
              <a:defRPr sz="2800" b="1">
                <a:solidFill>
                  <a:srgbClr val="00D4AA"/>
                </a:solidFill>
              </a:defRPr>
            </a:pPr>
            <a:r>
              <a:t>1</a:t>
            </a:r>
          </a:p>
        </p:txBody>
      </p:sp>
      <p:sp>
        <p:nvSpPr>
          <p:cNvPr id="7" name="Right Arrow 6"/>
          <p:cNvSpPr/>
          <p:nvPr/>
        </p:nvSpPr>
        <p:spPr>
          <a:xfrm>
            <a:off x="3169767" y="1645920"/>
            <a:ext cx="365760" cy="274320"/>
          </a:xfrm>
          <a:prstGeom prst="rightArrow">
            <a:avLst/>
          </a:prstGeom>
          <a:solidFill>
            <a:srgbClr val="8B95A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3626967" y="1371600"/>
            <a:ext cx="822960" cy="82296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Oval 8"/>
          <p:cNvSpPr/>
          <p:nvPr/>
        </p:nvSpPr>
        <p:spPr>
          <a:xfrm>
            <a:off x="4289907" y="1211580"/>
            <a:ext cx="320040" cy="32004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4289907" y="1211580"/>
            <a:ext cx="320040" cy="320040"/>
          </a:xfrm>
          <a:prstGeom prst="rect">
            <a:avLst/>
          </a:prstGeom>
          <a:noFill/>
        </p:spPr>
        <p:txBody>
          <a:bodyPr wrap="none" anchor="ctr">
            <a:spAutoFit/>
          </a:bodyPr>
          <a:lstStyle/>
          <a:p>
            <a:pPr algn="ctr">
              <a:defRPr sz="1400" b="1">
                <a:solidFill>
                  <a:srgbClr val="0B0F1A"/>
                </a:solidFill>
              </a:defRPr>
            </a:pPr>
            <a:r>
              <a:t>2</a:t>
            </a:r>
          </a:p>
        </p:txBody>
      </p:sp>
      <p:sp>
        <p:nvSpPr>
          <p:cNvPr id="11" name="TextBox 10"/>
          <p:cNvSpPr txBox="1"/>
          <p:nvPr/>
        </p:nvSpPr>
        <p:spPr>
          <a:xfrm>
            <a:off x="3626967" y="1371600"/>
            <a:ext cx="822960" cy="822960"/>
          </a:xfrm>
          <a:prstGeom prst="rect">
            <a:avLst/>
          </a:prstGeom>
          <a:noFill/>
        </p:spPr>
        <p:txBody>
          <a:bodyPr wrap="none" anchor="ctr">
            <a:spAutoFit/>
          </a:bodyPr>
          <a:lstStyle/>
          <a:p>
            <a:pPr algn="ctr">
              <a:defRPr sz="2800" b="1">
                <a:solidFill>
                  <a:srgbClr val="00D4AA"/>
                </a:solidFill>
              </a:defRPr>
            </a:pPr>
            <a:r>
              <a:t>2</a:t>
            </a:r>
          </a:p>
        </p:txBody>
      </p:sp>
      <p:sp>
        <p:nvSpPr>
          <p:cNvPr id="12" name="Right Arrow 11"/>
          <p:cNvSpPr/>
          <p:nvPr/>
        </p:nvSpPr>
        <p:spPr>
          <a:xfrm>
            <a:off x="4541367" y="1645920"/>
            <a:ext cx="365760" cy="274320"/>
          </a:xfrm>
          <a:prstGeom prst="rightArrow">
            <a:avLst/>
          </a:prstGeom>
          <a:solidFill>
            <a:srgbClr val="8B95A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Rounded Rectangle 12"/>
          <p:cNvSpPr/>
          <p:nvPr/>
        </p:nvSpPr>
        <p:spPr>
          <a:xfrm>
            <a:off x="4998567" y="1371600"/>
            <a:ext cx="822960" cy="82296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Oval 13"/>
          <p:cNvSpPr/>
          <p:nvPr/>
        </p:nvSpPr>
        <p:spPr>
          <a:xfrm>
            <a:off x="5661507" y="1211580"/>
            <a:ext cx="320040" cy="32004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5" name="TextBox 14"/>
          <p:cNvSpPr txBox="1"/>
          <p:nvPr/>
        </p:nvSpPr>
        <p:spPr>
          <a:xfrm>
            <a:off x="5661507" y="1211580"/>
            <a:ext cx="320040" cy="320040"/>
          </a:xfrm>
          <a:prstGeom prst="rect">
            <a:avLst/>
          </a:prstGeom>
          <a:noFill/>
        </p:spPr>
        <p:txBody>
          <a:bodyPr wrap="none" anchor="ctr">
            <a:spAutoFit/>
          </a:bodyPr>
          <a:lstStyle/>
          <a:p>
            <a:pPr algn="ctr">
              <a:defRPr sz="1400" b="1">
                <a:solidFill>
                  <a:srgbClr val="0B0F1A"/>
                </a:solidFill>
              </a:defRPr>
            </a:pPr>
            <a:r>
              <a:t>3</a:t>
            </a:r>
          </a:p>
        </p:txBody>
      </p:sp>
      <p:sp>
        <p:nvSpPr>
          <p:cNvPr id="16" name="TextBox 15"/>
          <p:cNvSpPr txBox="1"/>
          <p:nvPr/>
        </p:nvSpPr>
        <p:spPr>
          <a:xfrm>
            <a:off x="4998567" y="1371600"/>
            <a:ext cx="822960" cy="822960"/>
          </a:xfrm>
          <a:prstGeom prst="rect">
            <a:avLst/>
          </a:prstGeom>
          <a:noFill/>
        </p:spPr>
        <p:txBody>
          <a:bodyPr wrap="none" anchor="ctr">
            <a:spAutoFit/>
          </a:bodyPr>
          <a:lstStyle/>
          <a:p>
            <a:pPr algn="ctr">
              <a:defRPr sz="2800" b="1">
                <a:solidFill>
                  <a:srgbClr val="00D4AA"/>
                </a:solidFill>
              </a:defRPr>
            </a:pPr>
            <a:r>
              <a:t>3</a:t>
            </a:r>
          </a:p>
        </p:txBody>
      </p:sp>
      <p:sp>
        <p:nvSpPr>
          <p:cNvPr id="17" name="Right Arrow 16"/>
          <p:cNvSpPr/>
          <p:nvPr/>
        </p:nvSpPr>
        <p:spPr>
          <a:xfrm>
            <a:off x="5912967" y="1645920"/>
            <a:ext cx="365760" cy="274320"/>
          </a:xfrm>
          <a:prstGeom prst="rightArrow">
            <a:avLst/>
          </a:prstGeom>
          <a:solidFill>
            <a:srgbClr val="8B95A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8" name="Rounded Rectangle 17"/>
          <p:cNvSpPr/>
          <p:nvPr/>
        </p:nvSpPr>
        <p:spPr>
          <a:xfrm>
            <a:off x="6370167" y="1371600"/>
            <a:ext cx="822960" cy="82296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9" name="Oval 18"/>
          <p:cNvSpPr/>
          <p:nvPr/>
        </p:nvSpPr>
        <p:spPr>
          <a:xfrm>
            <a:off x="7033107" y="1211580"/>
            <a:ext cx="320040" cy="32004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0" name="TextBox 19"/>
          <p:cNvSpPr txBox="1"/>
          <p:nvPr/>
        </p:nvSpPr>
        <p:spPr>
          <a:xfrm>
            <a:off x="7033107" y="1211580"/>
            <a:ext cx="320040" cy="320040"/>
          </a:xfrm>
          <a:prstGeom prst="rect">
            <a:avLst/>
          </a:prstGeom>
          <a:noFill/>
        </p:spPr>
        <p:txBody>
          <a:bodyPr wrap="none" anchor="ctr">
            <a:spAutoFit/>
          </a:bodyPr>
          <a:lstStyle/>
          <a:p>
            <a:pPr algn="ctr">
              <a:defRPr sz="1400" b="1">
                <a:solidFill>
                  <a:srgbClr val="0B0F1A"/>
                </a:solidFill>
              </a:defRPr>
            </a:pPr>
            <a:r>
              <a:t>4</a:t>
            </a:r>
          </a:p>
        </p:txBody>
      </p:sp>
      <p:sp>
        <p:nvSpPr>
          <p:cNvPr id="21" name="TextBox 20"/>
          <p:cNvSpPr txBox="1"/>
          <p:nvPr/>
        </p:nvSpPr>
        <p:spPr>
          <a:xfrm>
            <a:off x="6370167" y="1371600"/>
            <a:ext cx="822960" cy="822960"/>
          </a:xfrm>
          <a:prstGeom prst="rect">
            <a:avLst/>
          </a:prstGeom>
          <a:noFill/>
        </p:spPr>
        <p:txBody>
          <a:bodyPr wrap="none" anchor="ctr">
            <a:spAutoFit/>
          </a:bodyPr>
          <a:lstStyle/>
          <a:p>
            <a:pPr algn="ctr">
              <a:defRPr sz="2800" b="1">
                <a:solidFill>
                  <a:srgbClr val="00D4AA"/>
                </a:solidFill>
              </a:defRPr>
            </a:pPr>
            <a:r>
              <a:t>4</a:t>
            </a:r>
          </a:p>
        </p:txBody>
      </p:sp>
      <p:sp>
        <p:nvSpPr>
          <p:cNvPr id="22" name="Right Arrow 21"/>
          <p:cNvSpPr/>
          <p:nvPr/>
        </p:nvSpPr>
        <p:spPr>
          <a:xfrm>
            <a:off x="7284567" y="1645920"/>
            <a:ext cx="365760" cy="274320"/>
          </a:xfrm>
          <a:prstGeom prst="rightArrow">
            <a:avLst/>
          </a:prstGeom>
          <a:solidFill>
            <a:srgbClr val="8B95A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3" name="Rounded Rectangle 22"/>
          <p:cNvSpPr/>
          <p:nvPr/>
        </p:nvSpPr>
        <p:spPr>
          <a:xfrm>
            <a:off x="7741767" y="1371600"/>
            <a:ext cx="822960" cy="82296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4" name="Oval 23"/>
          <p:cNvSpPr/>
          <p:nvPr/>
        </p:nvSpPr>
        <p:spPr>
          <a:xfrm>
            <a:off x="8404707" y="1211580"/>
            <a:ext cx="320040" cy="32004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5" name="TextBox 24"/>
          <p:cNvSpPr txBox="1"/>
          <p:nvPr/>
        </p:nvSpPr>
        <p:spPr>
          <a:xfrm>
            <a:off x="8404707" y="1211580"/>
            <a:ext cx="320040" cy="320040"/>
          </a:xfrm>
          <a:prstGeom prst="rect">
            <a:avLst/>
          </a:prstGeom>
          <a:noFill/>
        </p:spPr>
        <p:txBody>
          <a:bodyPr wrap="none" anchor="ctr">
            <a:spAutoFit/>
          </a:bodyPr>
          <a:lstStyle/>
          <a:p>
            <a:pPr algn="ctr">
              <a:defRPr sz="1400" b="1">
                <a:solidFill>
                  <a:srgbClr val="0B0F1A"/>
                </a:solidFill>
              </a:defRPr>
            </a:pPr>
            <a:r>
              <a:t>5</a:t>
            </a:r>
          </a:p>
        </p:txBody>
      </p:sp>
      <p:sp>
        <p:nvSpPr>
          <p:cNvPr id="26" name="TextBox 25"/>
          <p:cNvSpPr txBox="1"/>
          <p:nvPr/>
        </p:nvSpPr>
        <p:spPr>
          <a:xfrm>
            <a:off x="7741767" y="1371600"/>
            <a:ext cx="822960" cy="822960"/>
          </a:xfrm>
          <a:prstGeom prst="rect">
            <a:avLst/>
          </a:prstGeom>
          <a:noFill/>
        </p:spPr>
        <p:txBody>
          <a:bodyPr wrap="none" anchor="ctr">
            <a:spAutoFit/>
          </a:bodyPr>
          <a:lstStyle/>
          <a:p>
            <a:pPr algn="ctr">
              <a:defRPr sz="2800" b="1">
                <a:solidFill>
                  <a:srgbClr val="00D4AA"/>
                </a:solidFill>
              </a:defRPr>
            </a:pPr>
            <a:r>
              <a:t>5</a:t>
            </a:r>
          </a:p>
        </p:txBody>
      </p:sp>
      <p:sp>
        <p:nvSpPr>
          <p:cNvPr id="27" name="Right Arrow 26"/>
          <p:cNvSpPr/>
          <p:nvPr/>
        </p:nvSpPr>
        <p:spPr>
          <a:xfrm>
            <a:off x="8656167" y="1645920"/>
            <a:ext cx="365760" cy="274320"/>
          </a:xfrm>
          <a:prstGeom prst="rightArrow">
            <a:avLst/>
          </a:prstGeom>
          <a:solidFill>
            <a:srgbClr val="8B95A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8" name="Rounded Rectangle 27"/>
          <p:cNvSpPr/>
          <p:nvPr/>
        </p:nvSpPr>
        <p:spPr>
          <a:xfrm>
            <a:off x="9113367" y="1371600"/>
            <a:ext cx="822960" cy="82296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9" name="Oval 28"/>
          <p:cNvSpPr/>
          <p:nvPr/>
        </p:nvSpPr>
        <p:spPr>
          <a:xfrm>
            <a:off x="9776307" y="1211580"/>
            <a:ext cx="320040" cy="32004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0" name="TextBox 29"/>
          <p:cNvSpPr txBox="1"/>
          <p:nvPr/>
        </p:nvSpPr>
        <p:spPr>
          <a:xfrm>
            <a:off x="9776307" y="1211580"/>
            <a:ext cx="320040" cy="320040"/>
          </a:xfrm>
          <a:prstGeom prst="rect">
            <a:avLst/>
          </a:prstGeom>
          <a:noFill/>
        </p:spPr>
        <p:txBody>
          <a:bodyPr wrap="none" anchor="ctr">
            <a:spAutoFit/>
          </a:bodyPr>
          <a:lstStyle/>
          <a:p>
            <a:pPr algn="ctr">
              <a:defRPr sz="1400" b="1">
                <a:solidFill>
                  <a:srgbClr val="0B0F1A"/>
                </a:solidFill>
              </a:defRPr>
            </a:pPr>
            <a:r>
              <a:t>6</a:t>
            </a:r>
          </a:p>
        </p:txBody>
      </p:sp>
      <p:sp>
        <p:nvSpPr>
          <p:cNvPr id="31" name="TextBox 30"/>
          <p:cNvSpPr txBox="1"/>
          <p:nvPr/>
        </p:nvSpPr>
        <p:spPr>
          <a:xfrm>
            <a:off x="9113367" y="1371600"/>
            <a:ext cx="822960" cy="822960"/>
          </a:xfrm>
          <a:prstGeom prst="rect">
            <a:avLst/>
          </a:prstGeom>
          <a:noFill/>
        </p:spPr>
        <p:txBody>
          <a:bodyPr wrap="none" anchor="ctr">
            <a:spAutoFit/>
          </a:bodyPr>
          <a:lstStyle/>
          <a:p>
            <a:pPr algn="ctr">
              <a:defRPr sz="2800" b="1">
                <a:solidFill>
                  <a:srgbClr val="00D4AA"/>
                </a:solidFill>
              </a:defRPr>
            </a:pPr>
            <a:r>
              <a:t>6</a:t>
            </a:r>
          </a:p>
        </p:txBody>
      </p:sp>
      <p:sp>
        <p:nvSpPr>
          <p:cNvPr id="32" name="TextBox 31"/>
          <p:cNvSpPr txBox="1"/>
          <p:nvPr/>
        </p:nvSpPr>
        <p:spPr>
          <a:xfrm>
            <a:off x="1371600" y="2743200"/>
            <a:ext cx="457200" cy="457200"/>
          </a:xfrm>
          <a:prstGeom prst="rect">
            <a:avLst/>
          </a:prstGeom>
          <a:noFill/>
        </p:spPr>
        <p:txBody>
          <a:bodyPr wrap="none">
            <a:spAutoFit/>
          </a:bodyPr>
          <a:lstStyle/>
          <a:p>
            <a:pPr>
              <a:defRPr sz="2000" b="1">
                <a:solidFill>
                  <a:srgbClr val="00D4AA"/>
                </a:solidFill>
              </a:defRPr>
            </a:pPr>
            <a:r>
              <a:t>1</a:t>
            </a:r>
          </a:p>
        </p:txBody>
      </p:sp>
      <p:sp>
        <p:nvSpPr>
          <p:cNvPr id="33" name="TextBox 32"/>
          <p:cNvSpPr txBox="1"/>
          <p:nvPr/>
        </p:nvSpPr>
        <p:spPr>
          <a:xfrm>
            <a:off x="1828800" y="2743200"/>
            <a:ext cx="8991295" cy="548640"/>
          </a:xfrm>
          <a:prstGeom prst="rect">
            <a:avLst/>
          </a:prstGeom>
          <a:noFill/>
        </p:spPr>
        <p:txBody>
          <a:bodyPr wrap="square">
            <a:spAutoFit/>
          </a:bodyPr>
          <a:lstStyle/>
          <a:p>
            <a:pPr>
              <a:defRPr sz="1800">
                <a:solidFill>
                  <a:srgbClr val="FFFFFF"/>
                </a:solidFill>
              </a:defRPr>
            </a:pPr>
            <a:r>
              <a:t>Spawn database agent → Define schema</a:t>
            </a:r>
          </a:p>
        </p:txBody>
      </p:sp>
      <p:sp>
        <p:nvSpPr>
          <p:cNvPr id="34" name="TextBox 33"/>
          <p:cNvSpPr txBox="1"/>
          <p:nvPr/>
        </p:nvSpPr>
        <p:spPr>
          <a:xfrm>
            <a:off x="1371600" y="3383280"/>
            <a:ext cx="457200" cy="457200"/>
          </a:xfrm>
          <a:prstGeom prst="rect">
            <a:avLst/>
          </a:prstGeom>
          <a:noFill/>
        </p:spPr>
        <p:txBody>
          <a:bodyPr wrap="none">
            <a:spAutoFit/>
          </a:bodyPr>
          <a:lstStyle/>
          <a:p>
            <a:pPr>
              <a:defRPr sz="2000" b="1">
                <a:solidFill>
                  <a:srgbClr val="00D4AA"/>
                </a:solidFill>
              </a:defRPr>
            </a:pPr>
            <a:r>
              <a:t>2</a:t>
            </a:r>
          </a:p>
        </p:txBody>
      </p:sp>
      <p:sp>
        <p:nvSpPr>
          <p:cNvPr id="35" name="TextBox 34"/>
          <p:cNvSpPr txBox="1"/>
          <p:nvPr/>
        </p:nvSpPr>
        <p:spPr>
          <a:xfrm>
            <a:off x="1828800" y="3383280"/>
            <a:ext cx="8991295" cy="548640"/>
          </a:xfrm>
          <a:prstGeom prst="rect">
            <a:avLst/>
          </a:prstGeom>
          <a:noFill/>
        </p:spPr>
        <p:txBody>
          <a:bodyPr wrap="square">
            <a:spAutoFit/>
          </a:bodyPr>
          <a:lstStyle/>
          <a:p>
            <a:pPr>
              <a:defRPr sz="1800">
                <a:solidFill>
                  <a:srgbClr val="FFFFFF"/>
                </a:solidFill>
              </a:defRPr>
            </a:pPr>
            <a:r>
              <a:t>Database sends contract to lead</a:t>
            </a:r>
          </a:p>
        </p:txBody>
      </p:sp>
      <p:sp>
        <p:nvSpPr>
          <p:cNvPr id="36" name="TextBox 35"/>
          <p:cNvSpPr txBox="1"/>
          <p:nvPr/>
        </p:nvSpPr>
        <p:spPr>
          <a:xfrm>
            <a:off x="1371600" y="4023360"/>
            <a:ext cx="457200" cy="457200"/>
          </a:xfrm>
          <a:prstGeom prst="rect">
            <a:avLst/>
          </a:prstGeom>
          <a:noFill/>
        </p:spPr>
        <p:txBody>
          <a:bodyPr wrap="none">
            <a:spAutoFit/>
          </a:bodyPr>
          <a:lstStyle/>
          <a:p>
            <a:pPr>
              <a:defRPr sz="2000" b="1">
                <a:solidFill>
                  <a:srgbClr val="00D4AA"/>
                </a:solidFill>
              </a:defRPr>
            </a:pPr>
            <a:r>
              <a:t>3</a:t>
            </a:r>
          </a:p>
        </p:txBody>
      </p:sp>
      <p:sp>
        <p:nvSpPr>
          <p:cNvPr id="37" name="TextBox 36"/>
          <p:cNvSpPr txBox="1"/>
          <p:nvPr/>
        </p:nvSpPr>
        <p:spPr>
          <a:xfrm>
            <a:off x="1828800" y="4023360"/>
            <a:ext cx="8991295" cy="548640"/>
          </a:xfrm>
          <a:prstGeom prst="rect">
            <a:avLst/>
          </a:prstGeom>
          <a:noFill/>
        </p:spPr>
        <p:txBody>
          <a:bodyPr wrap="square">
            <a:spAutoFit/>
          </a:bodyPr>
          <a:lstStyle/>
          <a:p>
            <a:pPr>
              <a:defRPr sz="1800">
                <a:solidFill>
                  <a:srgbClr val="FFFFFF"/>
                </a:solidFill>
              </a:defRPr>
            </a:pPr>
            <a:r>
              <a:t>Spawn backend agent → Use schema contract</a:t>
            </a:r>
          </a:p>
        </p:txBody>
      </p:sp>
      <p:sp>
        <p:nvSpPr>
          <p:cNvPr id="38" name="TextBox 37"/>
          <p:cNvSpPr txBox="1"/>
          <p:nvPr/>
        </p:nvSpPr>
        <p:spPr>
          <a:xfrm>
            <a:off x="1371600" y="4663440"/>
            <a:ext cx="457200" cy="457200"/>
          </a:xfrm>
          <a:prstGeom prst="rect">
            <a:avLst/>
          </a:prstGeom>
          <a:noFill/>
        </p:spPr>
        <p:txBody>
          <a:bodyPr wrap="none">
            <a:spAutoFit/>
          </a:bodyPr>
          <a:lstStyle/>
          <a:p>
            <a:pPr>
              <a:defRPr sz="2000" b="1">
                <a:solidFill>
                  <a:srgbClr val="00D4AA"/>
                </a:solidFill>
              </a:defRPr>
            </a:pPr>
            <a:r>
              <a:t>4</a:t>
            </a:r>
          </a:p>
        </p:txBody>
      </p:sp>
      <p:sp>
        <p:nvSpPr>
          <p:cNvPr id="39" name="TextBox 38"/>
          <p:cNvSpPr txBox="1"/>
          <p:nvPr/>
        </p:nvSpPr>
        <p:spPr>
          <a:xfrm>
            <a:off x="1828800" y="4663440"/>
            <a:ext cx="8991295" cy="548640"/>
          </a:xfrm>
          <a:prstGeom prst="rect">
            <a:avLst/>
          </a:prstGeom>
          <a:noFill/>
        </p:spPr>
        <p:txBody>
          <a:bodyPr wrap="square">
            <a:spAutoFit/>
          </a:bodyPr>
          <a:lstStyle/>
          <a:p>
            <a:pPr>
              <a:defRPr sz="1800">
                <a:solidFill>
                  <a:srgbClr val="FFFFFF"/>
                </a:solidFill>
              </a:defRPr>
            </a:pPr>
            <a:r>
              <a:t>Backend sends API contract to lead</a:t>
            </a:r>
          </a:p>
        </p:txBody>
      </p:sp>
      <p:sp>
        <p:nvSpPr>
          <p:cNvPr id="40" name="TextBox 39"/>
          <p:cNvSpPr txBox="1"/>
          <p:nvPr/>
        </p:nvSpPr>
        <p:spPr>
          <a:xfrm>
            <a:off x="1371600" y="5303520"/>
            <a:ext cx="457200" cy="457200"/>
          </a:xfrm>
          <a:prstGeom prst="rect">
            <a:avLst/>
          </a:prstGeom>
          <a:noFill/>
        </p:spPr>
        <p:txBody>
          <a:bodyPr wrap="none">
            <a:spAutoFit/>
          </a:bodyPr>
          <a:lstStyle/>
          <a:p>
            <a:pPr>
              <a:defRPr sz="2000" b="1">
                <a:solidFill>
                  <a:srgbClr val="00D4AA"/>
                </a:solidFill>
              </a:defRPr>
            </a:pPr>
            <a:r>
              <a:t>5</a:t>
            </a:r>
          </a:p>
        </p:txBody>
      </p:sp>
      <p:sp>
        <p:nvSpPr>
          <p:cNvPr id="41" name="TextBox 40"/>
          <p:cNvSpPr txBox="1"/>
          <p:nvPr/>
        </p:nvSpPr>
        <p:spPr>
          <a:xfrm>
            <a:off x="1828800" y="5303520"/>
            <a:ext cx="8991295" cy="548640"/>
          </a:xfrm>
          <a:prstGeom prst="rect">
            <a:avLst/>
          </a:prstGeom>
          <a:noFill/>
        </p:spPr>
        <p:txBody>
          <a:bodyPr wrap="square">
            <a:spAutoFit/>
          </a:bodyPr>
          <a:lstStyle/>
          <a:p>
            <a:pPr>
              <a:defRPr sz="1800">
                <a:solidFill>
                  <a:srgbClr val="FFFFFF"/>
                </a:solidFill>
              </a:defRPr>
            </a:pPr>
            <a:r>
              <a:t>Spawn frontend agent → Use API contract</a:t>
            </a:r>
          </a:p>
        </p:txBody>
      </p:sp>
      <p:sp>
        <p:nvSpPr>
          <p:cNvPr id="42" name="TextBox 41"/>
          <p:cNvSpPr txBox="1"/>
          <p:nvPr/>
        </p:nvSpPr>
        <p:spPr>
          <a:xfrm>
            <a:off x="1371600" y="5943600"/>
            <a:ext cx="457200" cy="457200"/>
          </a:xfrm>
          <a:prstGeom prst="rect">
            <a:avLst/>
          </a:prstGeom>
          <a:noFill/>
        </p:spPr>
        <p:txBody>
          <a:bodyPr wrap="none">
            <a:spAutoFit/>
          </a:bodyPr>
          <a:lstStyle/>
          <a:p>
            <a:pPr>
              <a:defRPr sz="2000" b="1">
                <a:solidFill>
                  <a:srgbClr val="00D4AA"/>
                </a:solidFill>
              </a:defRPr>
            </a:pPr>
            <a:r>
              <a:t>6</a:t>
            </a:r>
          </a:p>
        </p:txBody>
      </p:sp>
      <p:sp>
        <p:nvSpPr>
          <p:cNvPr id="43" name="TextBox 42"/>
          <p:cNvSpPr txBox="1"/>
          <p:nvPr/>
        </p:nvSpPr>
        <p:spPr>
          <a:xfrm>
            <a:off x="1828800" y="5943600"/>
            <a:ext cx="8991295" cy="548640"/>
          </a:xfrm>
          <a:prstGeom prst="rect">
            <a:avLst/>
          </a:prstGeom>
          <a:noFill/>
        </p:spPr>
        <p:txBody>
          <a:bodyPr wrap="square">
            <a:spAutoFit/>
          </a:bodyPr>
          <a:lstStyle/>
          <a:p>
            <a:pPr>
              <a:defRPr sz="1800">
                <a:solidFill>
                  <a:srgbClr val="FFFFFF"/>
                </a:solidFill>
              </a:defRPr>
            </a:pPr>
            <a:r>
              <a:t>All agents continue in parallel</a:t>
            </a:r>
          </a:p>
        </p:txBody>
      </p:sp>
    </p:spTree>
  </p:cSld>
  <p:clrMapOvr>
    <a:masterClrMapping/>
  </p:clrMapOvr>
</p:sld>
</file>

<file path=ppt/slides/slide7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Engineering Principle: Build One Workflow, Then Attach Modules</a:t>
            </a:r>
          </a:p>
        </p:txBody>
      </p:sp>
      <p:sp>
        <p:nvSpPr>
          <p:cNvPr id="3" name="TextBox 2"/>
          <p:cNvSpPr txBox="1"/>
          <p:nvPr/>
        </p:nvSpPr>
        <p:spPr>
          <a:xfrm>
            <a:off x="914400" y="3840480"/>
            <a:ext cx="10362895" cy="914400"/>
          </a:xfrm>
          <a:prstGeom prst="rect">
            <a:avLst/>
          </a:prstGeom>
          <a:noFill/>
        </p:spPr>
        <p:txBody>
          <a:bodyPr wrap="square">
            <a:spAutoFit/>
          </a:bodyPr>
          <a:lstStyle/>
          <a:p>
            <a:pPr algn="ctr">
              <a:defRPr sz="2400">
                <a:solidFill>
                  <a:srgbClr val="8B95A5"/>
                </a:solidFill>
              </a:defRPr>
            </a:pPr>
            <a:r>
              <a:t>Source: Nate B Jones, 'Second Brain' video</a:t>
            </a:r>
          </a:p>
        </p:txBody>
      </p:sp>
    </p:spTree>
  </p:cSld>
  <p:clrMapOvr>
    <a:masterClrMapping/>
  </p:clrMapOvr>
</p:sld>
</file>

<file path=ppt/slides/slide7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Lab 2: MCP &amp; Advanced Patterns</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45 minutes hands-on</a:t>
            </a:r>
          </a:p>
        </p:txBody>
      </p:sp>
    </p:spTree>
  </p:cSld>
  <p:clrMapOvr>
    <a:masterClrMapping/>
  </p:clrMapOvr>
</p:sld>
</file>

<file path=ppt/slides/slide7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ounded Rectangle 1"/>
          <p:cNvSpPr/>
          <p:nvPr/>
        </p:nvSpPr>
        <p:spPr>
          <a:xfrm>
            <a:off x="457200" y="365760"/>
            <a:ext cx="1097280" cy="457200"/>
          </a:xfrm>
          <a:prstGeom prst="round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429768"/>
            <a:ext cx="1097280" cy="365760"/>
          </a:xfrm>
          <a:prstGeom prst="rect">
            <a:avLst/>
          </a:prstGeom>
          <a:noFill/>
        </p:spPr>
        <p:txBody>
          <a:bodyPr wrap="none">
            <a:spAutoFit/>
          </a:bodyPr>
          <a:lstStyle/>
          <a:p>
            <a:pPr algn="ctr">
              <a:defRPr sz="1800" b="1">
                <a:solidFill>
                  <a:srgbClr val="0B0F1A"/>
                </a:solidFill>
              </a:defRPr>
            </a:pPr>
            <a:r>
              <a:t>LAB</a:t>
            </a:r>
          </a:p>
        </p:txBody>
      </p:sp>
      <p:sp>
        <p:nvSpPr>
          <p:cNvPr id="4" name="Rounded Rectangle 3"/>
          <p:cNvSpPr/>
          <p:nvPr/>
        </p:nvSpPr>
        <p:spPr>
          <a:xfrm>
            <a:off x="10362895" y="365760"/>
            <a:ext cx="1371600" cy="457200"/>
          </a:xfrm>
          <a:prstGeom prst="roundRect">
            <a:avLst/>
          </a:prstGeom>
          <a:solidFill>
            <a:srgbClr val="141A26"/>
          </a:solidFill>
          <a:ln>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10362895" y="429768"/>
            <a:ext cx="1371600" cy="365760"/>
          </a:xfrm>
          <a:prstGeom prst="rect">
            <a:avLst/>
          </a:prstGeom>
          <a:noFill/>
        </p:spPr>
        <p:txBody>
          <a:bodyPr wrap="none">
            <a:spAutoFit/>
          </a:bodyPr>
          <a:lstStyle/>
          <a:p>
            <a:pPr algn="ctr">
              <a:defRPr sz="1400" b="1">
                <a:solidFill>
                  <a:srgbClr val="00D4AA"/>
                </a:solidFill>
              </a:defRPr>
            </a:pPr>
            <a:r>
              <a:t>5 minutes</a:t>
            </a:r>
          </a:p>
        </p:txBody>
      </p:sp>
      <p:sp>
        <p:nvSpPr>
          <p:cNvPr id="6" name="TextBox 5"/>
          <p:cNvSpPr txBox="1"/>
          <p:nvPr/>
        </p:nvSpPr>
        <p:spPr>
          <a:xfrm>
            <a:off x="457200" y="1005840"/>
            <a:ext cx="11277295" cy="731520"/>
          </a:xfrm>
          <a:prstGeom prst="rect">
            <a:avLst/>
          </a:prstGeom>
          <a:noFill/>
        </p:spPr>
        <p:txBody>
          <a:bodyPr wrap="none">
            <a:spAutoFit/>
          </a:bodyPr>
          <a:lstStyle/>
          <a:p>
            <a:pPr>
              <a:defRPr sz="3200" b="1">
                <a:solidFill>
                  <a:srgbClr val="FFFFFF"/>
                </a:solidFill>
              </a:defRPr>
            </a:pPr>
            <a:r>
              <a:t>Lab 2 Objectives</a:t>
            </a:r>
          </a:p>
        </p:txBody>
      </p:sp>
      <p:sp>
        <p:nvSpPr>
          <p:cNvPr id="7" name="Rectangle 6"/>
          <p:cNvSpPr/>
          <p:nvPr/>
        </p:nvSpPr>
        <p:spPr>
          <a:xfrm>
            <a:off x="457200" y="1737360"/>
            <a:ext cx="27432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Oval 7"/>
          <p:cNvSpPr/>
          <p:nvPr/>
        </p:nvSpPr>
        <p:spPr>
          <a:xfrm>
            <a:off x="457200" y="2011680"/>
            <a:ext cx="457200" cy="4572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57200" y="2011680"/>
            <a:ext cx="457200" cy="457200"/>
          </a:xfrm>
          <a:prstGeom prst="rect">
            <a:avLst/>
          </a:prstGeom>
          <a:noFill/>
        </p:spPr>
        <p:txBody>
          <a:bodyPr wrap="none" anchor="ctr">
            <a:spAutoFit/>
          </a:bodyPr>
          <a:lstStyle/>
          <a:p>
            <a:pPr algn="ctr">
              <a:defRPr sz="1800" b="1">
                <a:solidFill>
                  <a:srgbClr val="0B0F1A"/>
                </a:solidFill>
              </a:defRPr>
            </a:pPr>
            <a:r>
              <a:t>1</a:t>
            </a:r>
          </a:p>
        </p:txBody>
      </p:sp>
      <p:sp>
        <p:nvSpPr>
          <p:cNvPr id="10" name="TextBox 9"/>
          <p:cNvSpPr txBox="1"/>
          <p:nvPr/>
        </p:nvSpPr>
        <p:spPr>
          <a:xfrm>
            <a:off x="1097280" y="2084832"/>
            <a:ext cx="10637215" cy="640080"/>
          </a:xfrm>
          <a:prstGeom prst="rect">
            <a:avLst/>
          </a:prstGeom>
          <a:noFill/>
        </p:spPr>
        <p:txBody>
          <a:bodyPr wrap="square">
            <a:normAutofit/>
          </a:bodyPr>
          <a:lstStyle/>
          <a:p>
            <a:pPr>
              <a:defRPr sz="1800">
                <a:solidFill>
                  <a:srgbClr val="FFFFFF"/>
                </a:solidFill>
              </a:defRPr>
            </a:pPr>
            <a:r>
              <a:t>Install and configure GitHub MCP server</a:t>
            </a:r>
          </a:p>
        </p:txBody>
      </p:sp>
      <p:sp>
        <p:nvSpPr>
          <p:cNvPr id="11" name="Oval 10"/>
          <p:cNvSpPr/>
          <p:nvPr/>
        </p:nvSpPr>
        <p:spPr>
          <a:xfrm>
            <a:off x="457200" y="2788920"/>
            <a:ext cx="457200" cy="4572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57200" y="2788920"/>
            <a:ext cx="457200" cy="457200"/>
          </a:xfrm>
          <a:prstGeom prst="rect">
            <a:avLst/>
          </a:prstGeom>
          <a:noFill/>
        </p:spPr>
        <p:txBody>
          <a:bodyPr wrap="none" anchor="ctr">
            <a:spAutoFit/>
          </a:bodyPr>
          <a:lstStyle/>
          <a:p>
            <a:pPr algn="ctr">
              <a:defRPr sz="1800" b="1">
                <a:solidFill>
                  <a:srgbClr val="0B0F1A"/>
                </a:solidFill>
              </a:defRPr>
            </a:pPr>
            <a:r>
              <a:t>2</a:t>
            </a:r>
          </a:p>
        </p:txBody>
      </p:sp>
      <p:sp>
        <p:nvSpPr>
          <p:cNvPr id="13" name="TextBox 12"/>
          <p:cNvSpPr txBox="1"/>
          <p:nvPr/>
        </p:nvSpPr>
        <p:spPr>
          <a:xfrm>
            <a:off x="1097280" y="2862072"/>
            <a:ext cx="10637215" cy="640080"/>
          </a:xfrm>
          <a:prstGeom prst="rect">
            <a:avLst/>
          </a:prstGeom>
          <a:noFill/>
        </p:spPr>
        <p:txBody>
          <a:bodyPr wrap="square">
            <a:normAutofit/>
          </a:bodyPr>
          <a:lstStyle/>
          <a:p>
            <a:pPr>
              <a:defRPr sz="1800">
                <a:solidFill>
                  <a:srgbClr val="FFFFFF"/>
                </a:solidFill>
              </a:defRPr>
            </a:pPr>
            <a:r>
              <a:t>Build a custom MCP server for your workflow</a:t>
            </a:r>
          </a:p>
        </p:txBody>
      </p:sp>
      <p:sp>
        <p:nvSpPr>
          <p:cNvPr id="14" name="Oval 13"/>
          <p:cNvSpPr/>
          <p:nvPr/>
        </p:nvSpPr>
        <p:spPr>
          <a:xfrm>
            <a:off x="457200" y="3566160"/>
            <a:ext cx="457200" cy="4572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5" name="TextBox 14"/>
          <p:cNvSpPr txBox="1"/>
          <p:nvPr/>
        </p:nvSpPr>
        <p:spPr>
          <a:xfrm>
            <a:off x="457200" y="3566160"/>
            <a:ext cx="457200" cy="457200"/>
          </a:xfrm>
          <a:prstGeom prst="rect">
            <a:avLst/>
          </a:prstGeom>
          <a:noFill/>
        </p:spPr>
        <p:txBody>
          <a:bodyPr wrap="none" anchor="ctr">
            <a:spAutoFit/>
          </a:bodyPr>
          <a:lstStyle/>
          <a:p>
            <a:pPr algn="ctr">
              <a:defRPr sz="1800" b="1">
                <a:solidFill>
                  <a:srgbClr val="0B0F1A"/>
                </a:solidFill>
              </a:defRPr>
            </a:pPr>
            <a:r>
              <a:t>3</a:t>
            </a:r>
          </a:p>
        </p:txBody>
      </p:sp>
      <p:sp>
        <p:nvSpPr>
          <p:cNvPr id="16" name="TextBox 15"/>
          <p:cNvSpPr txBox="1"/>
          <p:nvPr/>
        </p:nvSpPr>
        <p:spPr>
          <a:xfrm>
            <a:off x="1097280" y="3639312"/>
            <a:ext cx="10637215" cy="640080"/>
          </a:xfrm>
          <a:prstGeom prst="rect">
            <a:avLst/>
          </a:prstGeom>
          <a:noFill/>
        </p:spPr>
        <p:txBody>
          <a:bodyPr wrap="square">
            <a:normAutofit/>
          </a:bodyPr>
          <a:lstStyle/>
          <a:p>
            <a:pPr>
              <a:defRPr sz="1800">
                <a:solidFill>
                  <a:srgbClr val="FFFFFF"/>
                </a:solidFill>
              </a:defRPr>
            </a:pPr>
            <a:r>
              <a:t>Create a multi-subagent workflow (security + docs + deps)</a:t>
            </a:r>
          </a:p>
        </p:txBody>
      </p:sp>
      <p:sp>
        <p:nvSpPr>
          <p:cNvPr id="17" name="Oval 16"/>
          <p:cNvSpPr/>
          <p:nvPr/>
        </p:nvSpPr>
        <p:spPr>
          <a:xfrm>
            <a:off x="457200" y="4343400"/>
            <a:ext cx="457200" cy="4572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8" name="TextBox 17"/>
          <p:cNvSpPr txBox="1"/>
          <p:nvPr/>
        </p:nvSpPr>
        <p:spPr>
          <a:xfrm>
            <a:off x="457200" y="4343400"/>
            <a:ext cx="457200" cy="457200"/>
          </a:xfrm>
          <a:prstGeom prst="rect">
            <a:avLst/>
          </a:prstGeom>
          <a:noFill/>
        </p:spPr>
        <p:txBody>
          <a:bodyPr wrap="none" anchor="ctr">
            <a:spAutoFit/>
          </a:bodyPr>
          <a:lstStyle/>
          <a:p>
            <a:pPr algn="ctr">
              <a:defRPr sz="1800" b="1">
                <a:solidFill>
                  <a:srgbClr val="0B0F1A"/>
                </a:solidFill>
              </a:defRPr>
            </a:pPr>
            <a:r>
              <a:t>4</a:t>
            </a:r>
          </a:p>
        </p:txBody>
      </p:sp>
      <p:sp>
        <p:nvSpPr>
          <p:cNvPr id="19" name="TextBox 18"/>
          <p:cNvSpPr txBox="1"/>
          <p:nvPr/>
        </p:nvSpPr>
        <p:spPr>
          <a:xfrm>
            <a:off x="1097280" y="4416552"/>
            <a:ext cx="10637215" cy="640080"/>
          </a:xfrm>
          <a:prstGeom prst="rect">
            <a:avLst/>
          </a:prstGeom>
          <a:noFill/>
        </p:spPr>
        <p:txBody>
          <a:bodyPr wrap="square">
            <a:normAutofit/>
          </a:bodyPr>
          <a:lstStyle/>
          <a:p>
            <a:pPr>
              <a:defRPr sz="1800">
                <a:solidFill>
                  <a:srgbClr val="FFFFFF"/>
                </a:solidFill>
              </a:defRPr>
            </a:pPr>
            <a:r>
              <a:t>Experiment with Agent Teams (if setup complete)</a:t>
            </a:r>
          </a:p>
        </p:txBody>
      </p:sp>
      <p:sp>
        <p:nvSpPr>
          <p:cNvPr id="20" name="Oval 19"/>
          <p:cNvSpPr/>
          <p:nvPr/>
        </p:nvSpPr>
        <p:spPr>
          <a:xfrm>
            <a:off x="457200" y="5120640"/>
            <a:ext cx="457200" cy="4572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1" name="TextBox 20"/>
          <p:cNvSpPr txBox="1"/>
          <p:nvPr/>
        </p:nvSpPr>
        <p:spPr>
          <a:xfrm>
            <a:off x="457200" y="5120640"/>
            <a:ext cx="457200" cy="457200"/>
          </a:xfrm>
          <a:prstGeom prst="rect">
            <a:avLst/>
          </a:prstGeom>
          <a:noFill/>
        </p:spPr>
        <p:txBody>
          <a:bodyPr wrap="none" anchor="ctr">
            <a:spAutoFit/>
          </a:bodyPr>
          <a:lstStyle/>
          <a:p>
            <a:pPr algn="ctr">
              <a:defRPr sz="1800" b="1">
                <a:solidFill>
                  <a:srgbClr val="0B0F1A"/>
                </a:solidFill>
              </a:defRPr>
            </a:pPr>
            <a:r>
              <a:t>5</a:t>
            </a:r>
          </a:p>
        </p:txBody>
      </p:sp>
      <p:sp>
        <p:nvSpPr>
          <p:cNvPr id="22" name="TextBox 21"/>
          <p:cNvSpPr txBox="1"/>
          <p:nvPr/>
        </p:nvSpPr>
        <p:spPr>
          <a:xfrm>
            <a:off x="1097280" y="5193792"/>
            <a:ext cx="10637215" cy="640080"/>
          </a:xfrm>
          <a:prstGeom prst="rect">
            <a:avLst/>
          </a:prstGeom>
          <a:noFill/>
        </p:spPr>
        <p:txBody>
          <a:bodyPr wrap="square">
            <a:normAutofit/>
          </a:bodyPr>
          <a:lstStyle/>
          <a:p>
            <a:pPr>
              <a:defRPr sz="1800">
                <a:solidFill>
                  <a:srgbClr val="FFFFFF"/>
                </a:solidFill>
              </a:defRPr>
            </a:pPr>
            <a:r>
              <a:t>Deliverable: Working MCP integration + multi-agent pattern</a:t>
            </a:r>
          </a:p>
        </p:txBody>
      </p:sp>
    </p:spTree>
  </p:cSld>
  <p:clrMapOvr>
    <a:masterClrMapping/>
  </p:clrMapOvr>
</p:sld>
</file>

<file path=ppt/slides/slide7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Advanced Workflows &amp; Optimization</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Production deployment patterns</a:t>
            </a:r>
          </a:p>
        </p:txBody>
      </p:sp>
    </p:spTree>
  </p:cSld>
  <p:clrMapOvr>
    <a:masterClrMapping/>
  </p:clrMapOvr>
</p:sld>
</file>

<file path=ppt/slides/slide7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Large Codebase Navigation Strategies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Use @explore subagent for fast searches (Haiku)</a:t>
            </a:r>
          </a:p>
          <a:p>
            <a:pPr>
              <a:spcBef>
                <a:spcPts val="800"/>
              </a:spcBef>
              <a:spcAft>
                <a:spcPts val="800"/>
              </a:spcAft>
              <a:defRPr sz="2200">
                <a:solidFill>
                  <a:srgbClr val="FFFFFF"/>
                </a:solidFill>
              </a:defRPr>
            </a:pPr>
            <a:r>
              <a:t>  Leverage .claudeignore to exclude noise (node_modules, build artifacts)</a:t>
            </a:r>
          </a:p>
          <a:p>
            <a:pPr>
              <a:spcBef>
                <a:spcPts val="800"/>
              </a:spcBef>
              <a:spcAft>
                <a:spcPts val="800"/>
              </a:spcAft>
              <a:defRPr sz="2200">
                <a:solidFill>
                  <a:srgbClr val="FFFFFF"/>
                </a:solidFill>
              </a:defRPr>
            </a:pPr>
            <a:r>
              <a:t>  Break work into focused sessions (one module at a time)</a:t>
            </a:r>
          </a:p>
          <a:p>
            <a:pPr>
              <a:spcBef>
                <a:spcPts val="800"/>
              </a:spcBef>
              <a:spcAft>
                <a:spcPts val="800"/>
              </a:spcAft>
              <a:defRPr sz="2200">
                <a:solidFill>
                  <a:srgbClr val="FFFFFF"/>
                </a:solidFill>
              </a:defRPr>
            </a:pPr>
            <a:r>
              <a:t>  Use git history context: 'What changed in last 10 commits?'</a:t>
            </a:r>
          </a:p>
          <a:p>
            <a:pPr>
              <a:spcBef>
                <a:spcPts val="800"/>
              </a:spcBef>
              <a:spcAft>
                <a:spcPts val="800"/>
              </a:spcAft>
              <a:defRPr sz="2200">
                <a:solidFill>
                  <a:srgbClr val="FFFFFF"/>
                </a:solidFill>
              </a:defRPr>
            </a:pPr>
            <a:r>
              <a:t>  Create codebase map in CLAUDE.md (architecture overview)</a:t>
            </a:r>
          </a:p>
          <a:p>
            <a:pPr>
              <a:spcBef>
                <a:spcPts val="800"/>
              </a:spcBef>
              <a:spcAft>
                <a:spcPts val="800"/>
              </a:spcAft>
              <a:defRPr sz="2200">
                <a:solidFill>
                  <a:srgbClr val="FFFFFF"/>
                </a:solidFill>
              </a:defRPr>
            </a:pPr>
            <a:r>
              <a:t>  Pattern: Explore → Plan → Execute on subset</a:t>
            </a:r>
          </a:p>
        </p:txBody>
      </p:sp>
    </p:spTree>
  </p:cSld>
  <p:clrMapOvr>
    <a:masterClrMapping/>
  </p:clrMapOvr>
</p:sld>
</file>

<file path=ppt/slides/slide7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Multi-File Refactoring at Scale</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Use plan mode for &gt;5 file changes</a:t>
            </a:r>
          </a:p>
          <a:p>
            <a:pPr>
              <a:spcBef>
                <a:spcPts val="800"/>
              </a:spcBef>
              <a:spcAft>
                <a:spcPts val="800"/>
              </a:spcAft>
              <a:defRPr sz="2200">
                <a:solidFill>
                  <a:srgbClr val="FFFFFF"/>
                </a:solidFill>
              </a:defRPr>
            </a:pPr>
            <a:r>
              <a:t>  High thinking level for complex refactors</a:t>
            </a:r>
          </a:p>
          <a:p>
            <a:pPr>
              <a:spcBef>
                <a:spcPts val="800"/>
              </a:spcBef>
              <a:spcAft>
                <a:spcPts val="800"/>
              </a:spcAft>
              <a:defRPr sz="2200">
                <a:solidFill>
                  <a:srgbClr val="FFFFFF"/>
                </a:solidFill>
              </a:defRPr>
            </a:pPr>
            <a:r>
              <a:t>  Preview diffs before applying all changes</a:t>
            </a:r>
          </a:p>
          <a:p>
            <a:pPr>
              <a:spcBef>
                <a:spcPts val="800"/>
              </a:spcBef>
              <a:spcAft>
                <a:spcPts val="800"/>
              </a:spcAft>
              <a:defRPr sz="2200">
                <a:solidFill>
                  <a:srgbClr val="FFFFFF"/>
                </a:solidFill>
              </a:defRPr>
            </a:pPr>
            <a:r>
              <a:t>  Test after each logical group of changes</a:t>
            </a:r>
          </a:p>
          <a:p>
            <a:pPr>
              <a:spcBef>
                <a:spcPts val="800"/>
              </a:spcBef>
              <a:spcAft>
                <a:spcPts val="800"/>
              </a:spcAft>
              <a:defRPr sz="2200">
                <a:solidFill>
                  <a:srgbClr val="FFFFFF"/>
                </a:solidFill>
              </a:defRPr>
            </a:pPr>
            <a:r>
              <a:t>  Git branch per refactor (easy rollback)</a:t>
            </a:r>
          </a:p>
          <a:p>
            <a:pPr>
              <a:spcBef>
                <a:spcPts val="800"/>
              </a:spcBef>
              <a:spcAft>
                <a:spcPts val="800"/>
              </a:spcAft>
              <a:defRPr sz="2200">
                <a:solidFill>
                  <a:srgbClr val="FFFFFF"/>
                </a:solidFill>
              </a:defRPr>
            </a:pPr>
            <a:r>
              <a:t>  Pattern: Plan → Review → Execute in batches → Test → Commit</a:t>
            </a:r>
          </a:p>
        </p:txBody>
      </p:sp>
    </p:spTree>
  </p:cSld>
  <p:clrMapOvr>
    <a:masterClrMapping/>
  </p:clrMapOvr>
</p:sld>
</file>

<file path=ppt/slides/slide7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CI/CD Integration Patterns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Pre-commit hooks run Claude Code checks</a:t>
            </a:r>
          </a:p>
          <a:p>
            <a:pPr>
              <a:spcBef>
                <a:spcPts val="800"/>
              </a:spcBef>
              <a:spcAft>
                <a:spcPts val="800"/>
              </a:spcAft>
              <a:defRPr sz="2200">
                <a:solidFill>
                  <a:srgbClr val="FFFFFF"/>
                </a:solidFill>
              </a:defRPr>
            </a:pPr>
            <a:r>
              <a:t>  CI pipeline: Claude generates tests if coverage drops</a:t>
            </a:r>
          </a:p>
          <a:p>
            <a:pPr>
              <a:spcBef>
                <a:spcPts val="800"/>
              </a:spcBef>
              <a:spcAft>
                <a:spcPts val="800"/>
              </a:spcAft>
              <a:defRPr sz="2200">
                <a:solidFill>
                  <a:srgbClr val="FFFFFF"/>
                </a:solidFill>
              </a:defRPr>
            </a:pPr>
            <a:r>
              <a:t>  PR bots: Claude reviews new PRs, comments on issues</a:t>
            </a:r>
          </a:p>
          <a:p>
            <a:pPr>
              <a:spcBef>
                <a:spcPts val="800"/>
              </a:spcBef>
              <a:spcAft>
                <a:spcPts val="800"/>
              </a:spcAft>
              <a:defRPr sz="2200">
                <a:solidFill>
                  <a:srgbClr val="FFFFFF"/>
                </a:solidFill>
              </a:defRPr>
            </a:pPr>
            <a:r>
              <a:t>  Release automation: Claude updates changelog from commits</a:t>
            </a:r>
          </a:p>
          <a:p>
            <a:pPr>
              <a:spcBef>
                <a:spcPts val="800"/>
              </a:spcBef>
              <a:spcAft>
                <a:spcPts val="800"/>
              </a:spcAft>
              <a:defRPr sz="2200">
                <a:solidFill>
                  <a:srgbClr val="FFFFFF"/>
                </a:solidFill>
              </a:defRPr>
            </a:pPr>
            <a:r>
              <a:t>  Monitoring: Claude analyzes failed test logs</a:t>
            </a:r>
          </a:p>
          <a:p>
            <a:pPr>
              <a:spcBef>
                <a:spcPts val="800"/>
              </a:spcBef>
              <a:spcAft>
                <a:spcPts val="800"/>
              </a:spcAft>
              <a:defRPr sz="2200">
                <a:solidFill>
                  <a:srgbClr val="FFFFFF"/>
                </a:solidFill>
              </a:defRPr>
            </a:pPr>
            <a:r>
              <a:t>  Pattern: Trigger Claude workflows from CI events</a:t>
            </a:r>
          </a:p>
        </p:txBody>
      </p:sp>
    </p:spTree>
  </p:cSld>
  <p:clrMapOvr>
    <a:masterClrMapping/>
  </p:clrMapOvr>
</p:sld>
</file>

<file path=ppt/slides/slide7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Cost Management &amp; Optimization</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Model selection: Haiku for simple tasks, Sonnet default, Opus for critical</a:t>
            </a:r>
          </a:p>
          <a:p>
            <a:pPr>
              <a:spcBef>
                <a:spcPts val="800"/>
              </a:spcBef>
              <a:spcAft>
                <a:spcPts val="800"/>
              </a:spcAft>
              <a:defRPr sz="2200">
                <a:solidFill>
                  <a:srgbClr val="FFFFFF"/>
                </a:solidFill>
              </a:defRPr>
            </a:pPr>
            <a:r>
              <a:t>  Thinking levels: Low for routine, High for complex (3-5× cost difference)</a:t>
            </a:r>
          </a:p>
          <a:p>
            <a:pPr>
              <a:spcBef>
                <a:spcPts val="800"/>
              </a:spcBef>
              <a:spcAft>
                <a:spcPts val="800"/>
              </a:spcAft>
              <a:defRPr sz="2200">
                <a:solidFill>
                  <a:srgbClr val="FFFFFF"/>
                </a:solidFill>
              </a:defRPr>
            </a:pPr>
            <a:r>
              <a:t>  Subagents: Use Haiku subagents for research (10× cheaper)</a:t>
            </a:r>
          </a:p>
          <a:p>
            <a:pPr>
              <a:spcBef>
                <a:spcPts val="800"/>
              </a:spcBef>
              <a:spcAft>
                <a:spcPts val="800"/>
              </a:spcAft>
              <a:defRPr sz="2200">
                <a:solidFill>
                  <a:srgbClr val="FFFFFF"/>
                </a:solidFill>
              </a:defRPr>
            </a:pPr>
            <a:r>
              <a:t>  Context management: .claudeignore reduces unnecessary tokens</a:t>
            </a:r>
          </a:p>
          <a:p>
            <a:pPr>
              <a:spcBef>
                <a:spcPts val="800"/>
              </a:spcBef>
              <a:spcAft>
                <a:spcPts val="800"/>
              </a:spcAft>
              <a:defRPr sz="2200">
                <a:solidFill>
                  <a:srgbClr val="FFFFFF"/>
                </a:solidFill>
              </a:defRPr>
            </a:pPr>
            <a:r>
              <a:t>  Batch work: Multiple small changes in one session vs many sessions</a:t>
            </a:r>
          </a:p>
          <a:p>
            <a:pPr>
              <a:spcBef>
                <a:spcPts val="800"/>
              </a:spcBef>
              <a:spcAft>
                <a:spcPts val="800"/>
              </a:spcAft>
              <a:defRPr sz="2200">
                <a:solidFill>
                  <a:srgbClr val="FFFFFF"/>
                </a:solidFill>
              </a:defRPr>
            </a:pPr>
            <a:r>
              <a:t>  Monitor usage: Track tokens per task type, optimize high-volume patterns</a:t>
            </a:r>
          </a:p>
        </p:txBody>
      </p:sp>
      <p:pic>
        <p:nvPicPr>
          <p:cNvPr id="5" name="Picture 4" descr="d3-cost-management.png"/>
          <p:cNvPicPr>
            <a:picLocks noChangeAspect="1"/>
          </p:cNvPicPr>
          <p:nvPr/>
        </p:nvPicPr>
        <p:blipFill>
          <a:blip r:embed="rId3"/>
          <a:stretch>
            <a:fillRect/>
          </a:stretch>
        </p:blipFill>
        <p:spPr>
          <a:xfrm>
            <a:off x="457200" y="1188720"/>
            <a:ext cx="11247120" cy="7498080"/>
          </a:xfrm>
          <a:prstGeom prst="rect">
            <a:avLst/>
          </a:prstGeom>
        </p:spPr>
      </p:pic>
    </p:spTree>
  </p:cSld>
  <p:clrMapOvr>
    <a:masterClrMapping/>
  </p:clrMapOvr>
</p:sld>
</file>

<file path=ppt/slides/slide7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Token Efficiency Techniques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Use /compact to compress context mid-conversation</a:t>
            </a:r>
          </a:p>
          <a:p>
            <a:pPr>
              <a:spcBef>
                <a:spcPts val="800"/>
              </a:spcBef>
              <a:spcAft>
                <a:spcPts val="800"/>
              </a:spcAft>
              <a:defRPr sz="2200">
                <a:solidFill>
                  <a:srgbClr val="FFFFFF"/>
                </a:solidFill>
              </a:defRPr>
            </a:pPr>
            <a:r>
              <a:t>  Start fresh conversation for unrelated tasks (don't bloat context)</a:t>
            </a:r>
          </a:p>
          <a:p>
            <a:pPr>
              <a:spcBef>
                <a:spcPts val="800"/>
              </a:spcBef>
              <a:spcAft>
                <a:spcPts val="800"/>
              </a:spcAft>
              <a:defRPr sz="2200">
                <a:solidFill>
                  <a:srgbClr val="FFFFFF"/>
                </a:solidFill>
              </a:defRPr>
            </a:pPr>
            <a:r>
              <a:t>  .claudeignore aggressively: build/, dist/, node_modules/, .git/</a:t>
            </a:r>
          </a:p>
          <a:p>
            <a:pPr>
              <a:spcBef>
                <a:spcPts val="800"/>
              </a:spcBef>
              <a:spcAft>
                <a:spcPts val="800"/>
              </a:spcAft>
              <a:defRPr sz="2200">
                <a:solidFill>
                  <a:srgbClr val="FFFFFF"/>
                </a:solidFill>
              </a:defRPr>
            </a:pPr>
            <a:r>
              <a:t>  Summarize long discussions: 'Summarize what we've accomplished'</a:t>
            </a:r>
          </a:p>
          <a:p>
            <a:pPr>
              <a:spcBef>
                <a:spcPts val="800"/>
              </a:spcBef>
              <a:spcAft>
                <a:spcPts val="800"/>
              </a:spcAft>
              <a:defRPr sz="2200">
                <a:solidFill>
                  <a:srgbClr val="FFFFFF"/>
                </a:solidFill>
              </a:defRPr>
            </a:pPr>
            <a:r>
              <a:t>  Avoid unnecessary file attachments (@mention only what's needed)</a:t>
            </a:r>
          </a:p>
          <a:p>
            <a:pPr>
              <a:spcBef>
                <a:spcPts val="800"/>
              </a:spcBef>
              <a:spcAft>
                <a:spcPts val="800"/>
              </a:spcAft>
              <a:defRPr sz="2200">
                <a:solidFill>
                  <a:srgbClr val="FFFFFF"/>
                </a:solidFill>
              </a:defRPr>
            </a:pPr>
            <a:r>
              <a:t>  Plan mode research uses @plan subagent (saves main context)</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Parameterized Commands with $ARGUMENTS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$ARGUMENTS is replaced with everything after the command name</a:t>
            </a:r>
          </a:p>
          <a:p>
            <a:pPr>
              <a:spcBef>
                <a:spcPts val="800"/>
              </a:spcBef>
              <a:spcAft>
                <a:spcPts val="800"/>
              </a:spcAft>
              <a:defRPr sz="2200">
                <a:solidFill>
                  <a:srgbClr val="FFFFFF"/>
                </a:solidFill>
              </a:defRPr>
            </a:pPr>
            <a:r>
              <a:t>  Example: /test-this src/auth.js → $ARGUMENTS = 'src/auth.js'</a:t>
            </a:r>
          </a:p>
          <a:p>
            <a:pPr>
              <a:spcBef>
                <a:spcPts val="800"/>
              </a:spcBef>
              <a:spcAft>
                <a:spcPts val="800"/>
              </a:spcAft>
              <a:defRPr sz="2200">
                <a:solidFill>
                  <a:srgbClr val="FFFFFF"/>
                </a:solidFill>
              </a:defRPr>
            </a:pPr>
            <a:r>
              <a:t>  Can include multiple words: /refactor src/auth.js src/db.js</a:t>
            </a:r>
          </a:p>
          <a:p>
            <a:pPr>
              <a:spcBef>
                <a:spcPts val="800"/>
              </a:spcBef>
              <a:spcAft>
                <a:spcPts val="800"/>
              </a:spcAft>
              <a:defRPr sz="2200">
                <a:solidFill>
                  <a:srgbClr val="FFFFFF"/>
                </a:solidFill>
              </a:defRPr>
            </a:pPr>
            <a:r>
              <a:t>  Commands can parse arguments if needed (advanced)</a:t>
            </a:r>
          </a:p>
          <a:p>
            <a:pPr>
              <a:spcBef>
                <a:spcPts val="800"/>
              </a:spcBef>
              <a:spcAft>
                <a:spcPts val="800"/>
              </a:spcAft>
              <a:defRPr sz="2200">
                <a:solidFill>
                  <a:srgbClr val="FFFFFF"/>
                </a:solidFill>
              </a:defRPr>
            </a:pPr>
            <a:r>
              <a:t>  Keep it simple: most commands need just one file path</a:t>
            </a:r>
          </a:p>
        </p:txBody>
      </p:sp>
      <p:pic>
        <p:nvPicPr>
          <p:cNvPr id="5" name="Picture 4" descr="d3-custom-commands.png"/>
          <p:cNvPicPr>
            <a:picLocks noChangeAspect="1"/>
          </p:cNvPicPr>
          <p:nvPr/>
        </p:nvPicPr>
        <p:blipFill>
          <a:blip r:embed="rId3"/>
          <a:stretch>
            <a:fillRect/>
          </a:stretch>
        </p:blipFill>
        <p:spPr>
          <a:xfrm>
            <a:off x="457200" y="1188720"/>
            <a:ext cx="11247120" cy="7498080"/>
          </a:xfrm>
          <a:prstGeom prst="rect">
            <a:avLst/>
          </a:prstGeom>
        </p:spPr>
      </p:pic>
    </p:spTree>
  </p:cSld>
  <p:clrMapOvr>
    <a:masterClrMapping/>
  </p:clrMapOvr>
</p:sld>
</file>

<file path=ppt/slides/slide8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Engineering Principle: Optimize for Maintainability Over Cleverness</a:t>
            </a:r>
          </a:p>
        </p:txBody>
      </p:sp>
      <p:sp>
        <p:nvSpPr>
          <p:cNvPr id="3" name="TextBox 2"/>
          <p:cNvSpPr txBox="1"/>
          <p:nvPr/>
        </p:nvSpPr>
        <p:spPr>
          <a:xfrm>
            <a:off x="914400" y="3840480"/>
            <a:ext cx="10362895" cy="914400"/>
          </a:xfrm>
          <a:prstGeom prst="rect">
            <a:avLst/>
          </a:prstGeom>
          <a:noFill/>
        </p:spPr>
        <p:txBody>
          <a:bodyPr wrap="square">
            <a:spAutoFit/>
          </a:bodyPr>
          <a:lstStyle/>
          <a:p>
            <a:pPr algn="ctr">
              <a:defRPr sz="2400">
                <a:solidFill>
                  <a:srgbClr val="8B95A5"/>
                </a:solidFill>
              </a:defRPr>
            </a:pPr>
            <a:r>
              <a:t>Source: Nate B Jones, 'Second Brain' video</a:t>
            </a:r>
          </a:p>
        </p:txBody>
      </p:sp>
    </p:spTree>
  </p:cSld>
  <p:clrMapOvr>
    <a:masterClrMapping/>
  </p:clrMapOvr>
</p:sld>
</file>

<file path=ppt/slides/slide8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Production Deployment Checklist</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 CLAUDE.md configured with team standards</a:t>
            </a:r>
          </a:p>
          <a:p>
            <a:pPr>
              <a:spcBef>
                <a:spcPts val="800"/>
              </a:spcBef>
              <a:spcAft>
                <a:spcPts val="800"/>
              </a:spcAft>
              <a:defRPr sz="2200">
                <a:solidFill>
                  <a:srgbClr val="FFFFFF"/>
                </a:solidFill>
              </a:defRPr>
            </a:pPr>
            <a:r>
              <a:t>  ✅ Custom commands in .claude/commands/ (versioned in git)</a:t>
            </a:r>
          </a:p>
          <a:p>
            <a:pPr>
              <a:spcBef>
                <a:spcPts val="800"/>
              </a:spcBef>
              <a:spcAft>
                <a:spcPts val="800"/>
              </a:spcAft>
              <a:defRPr sz="2200">
                <a:solidFill>
                  <a:srgbClr val="FFFFFF"/>
                </a:solidFill>
              </a:defRPr>
            </a:pPr>
            <a:r>
              <a:t>  ✅ Pre-tool hooks for security (no secrets, safe commands)</a:t>
            </a:r>
          </a:p>
          <a:p>
            <a:pPr>
              <a:spcBef>
                <a:spcPts val="800"/>
              </a:spcBef>
              <a:spcAft>
                <a:spcPts val="800"/>
              </a:spcAft>
              <a:defRPr sz="2200">
                <a:solidFill>
                  <a:srgbClr val="FFFFFF"/>
                </a:solidFill>
              </a:defRPr>
            </a:pPr>
            <a:r>
              <a:t>  ✅ Post-tool hooks for audit logging</a:t>
            </a:r>
          </a:p>
          <a:p>
            <a:pPr>
              <a:spcBef>
                <a:spcPts val="800"/>
              </a:spcBef>
              <a:spcAft>
                <a:spcPts val="800"/>
              </a:spcAft>
              <a:defRPr sz="2200">
                <a:solidFill>
                  <a:srgbClr val="FFFFFF"/>
                </a:solidFill>
              </a:defRPr>
            </a:pPr>
            <a:r>
              <a:t>  ✅ .claudeignore optimized for project</a:t>
            </a:r>
          </a:p>
          <a:p>
            <a:pPr>
              <a:spcBef>
                <a:spcPts val="800"/>
              </a:spcBef>
              <a:spcAft>
                <a:spcPts val="800"/>
              </a:spcAft>
              <a:defRPr sz="2200">
                <a:solidFill>
                  <a:srgbClr val="FFFFFF"/>
                </a:solidFill>
              </a:defRPr>
            </a:pPr>
            <a:r>
              <a:t>  ✅ MCP servers approved and configured</a:t>
            </a:r>
          </a:p>
          <a:p>
            <a:pPr>
              <a:spcBef>
                <a:spcPts val="800"/>
              </a:spcBef>
              <a:spcAft>
                <a:spcPts val="800"/>
              </a:spcAft>
              <a:defRPr sz="2200">
                <a:solidFill>
                  <a:srgbClr val="FFFFFF"/>
                </a:solidFill>
              </a:defRPr>
            </a:pPr>
            <a:r>
              <a:t>  ✅ Team training on custom commands and workflows</a:t>
            </a:r>
          </a:p>
          <a:p>
            <a:pPr>
              <a:spcBef>
                <a:spcPts val="800"/>
              </a:spcBef>
              <a:spcAft>
                <a:spcPts val="800"/>
              </a:spcAft>
              <a:defRPr sz="2200">
                <a:solidFill>
                  <a:srgbClr val="FFFFFF"/>
                </a:solidFill>
              </a:defRPr>
            </a:pPr>
            <a:r>
              <a:t>  ✅ Cost monitoring and budgets in place</a:t>
            </a:r>
          </a:p>
        </p:txBody>
      </p:sp>
    </p:spTree>
  </p:cSld>
  <p:clrMapOvr>
    <a:masterClrMapping/>
  </p:clrMapOvr>
</p:sld>
</file>

<file path=ppt/slides/slide8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Wrap-up</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Key takeaways and next steps</a:t>
            </a:r>
          </a:p>
        </p:txBody>
      </p:sp>
    </p:spTree>
  </p:cSld>
  <p:clrMapOvr>
    <a:masterClrMapping/>
  </p:clrMapOvr>
</p:sld>
</file>

<file path=ppt/slides/slide8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188720"/>
            <a:ext cx="91440" cy="50292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Day 3 Key Takeaways</a:t>
            </a:r>
          </a:p>
        </p:txBody>
      </p:sp>
      <p:sp>
        <p:nvSpPr>
          <p:cNvPr id="4" name="Oval 3"/>
          <p:cNvSpPr/>
          <p:nvPr/>
        </p:nvSpPr>
        <p:spPr>
          <a:xfrm>
            <a:off x="457200" y="137160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37160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6" name="TextBox 5"/>
          <p:cNvSpPr txBox="1"/>
          <p:nvPr/>
        </p:nvSpPr>
        <p:spPr>
          <a:xfrm>
            <a:off x="1005840" y="1417320"/>
            <a:ext cx="10728655" cy="731520"/>
          </a:xfrm>
          <a:prstGeom prst="rect">
            <a:avLst/>
          </a:prstGeom>
          <a:noFill/>
        </p:spPr>
        <p:txBody>
          <a:bodyPr wrap="square">
            <a:spAutoFit/>
          </a:bodyPr>
          <a:lstStyle/>
          <a:p>
            <a:pPr>
              <a:defRPr sz="2200">
                <a:solidFill>
                  <a:srgbClr val="FFFFFF"/>
                </a:solidFill>
              </a:defRPr>
            </a:pPr>
            <a:r>
              <a:t>Custom commands: Reusable workflows in .claude/commands/</a:t>
            </a:r>
          </a:p>
        </p:txBody>
      </p:sp>
      <p:sp>
        <p:nvSpPr>
          <p:cNvPr id="7" name="Oval 6"/>
          <p:cNvSpPr/>
          <p:nvPr/>
        </p:nvSpPr>
        <p:spPr>
          <a:xfrm>
            <a:off x="457200" y="219456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457200" y="219456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9" name="TextBox 8"/>
          <p:cNvSpPr txBox="1"/>
          <p:nvPr/>
        </p:nvSpPr>
        <p:spPr>
          <a:xfrm>
            <a:off x="1005840" y="2240280"/>
            <a:ext cx="10728655" cy="731520"/>
          </a:xfrm>
          <a:prstGeom prst="rect">
            <a:avLst/>
          </a:prstGeom>
          <a:noFill/>
        </p:spPr>
        <p:txBody>
          <a:bodyPr wrap="square">
            <a:spAutoFit/>
          </a:bodyPr>
          <a:lstStyle/>
          <a:p>
            <a:pPr>
              <a:defRPr sz="2200">
                <a:solidFill>
                  <a:srgbClr val="FFFFFF"/>
                </a:solidFill>
              </a:defRPr>
            </a:pPr>
            <a:r>
              <a:t>Subagents: Specialized AI workers for focused tasks</a:t>
            </a:r>
          </a:p>
        </p:txBody>
      </p:sp>
      <p:sp>
        <p:nvSpPr>
          <p:cNvPr id="10" name="Oval 9"/>
          <p:cNvSpPr/>
          <p:nvPr/>
        </p:nvSpPr>
        <p:spPr>
          <a:xfrm>
            <a:off x="457200" y="301752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57200" y="301752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12" name="TextBox 11"/>
          <p:cNvSpPr txBox="1"/>
          <p:nvPr/>
        </p:nvSpPr>
        <p:spPr>
          <a:xfrm>
            <a:off x="1005840" y="3063240"/>
            <a:ext cx="10728655" cy="731520"/>
          </a:xfrm>
          <a:prstGeom prst="rect">
            <a:avLst/>
          </a:prstGeom>
          <a:noFill/>
        </p:spPr>
        <p:txBody>
          <a:bodyPr wrap="square">
            <a:spAutoFit/>
          </a:bodyPr>
          <a:lstStyle/>
          <a:p>
            <a:pPr>
              <a:defRPr sz="2200">
                <a:solidFill>
                  <a:srgbClr val="FFFFFF"/>
                </a:solidFill>
              </a:defRPr>
            </a:pPr>
            <a:r>
              <a:t>Hooks: Safety guardrails and audit logging</a:t>
            </a:r>
          </a:p>
        </p:txBody>
      </p:sp>
      <p:sp>
        <p:nvSpPr>
          <p:cNvPr id="13" name="Oval 12"/>
          <p:cNvSpPr/>
          <p:nvPr/>
        </p:nvSpPr>
        <p:spPr>
          <a:xfrm>
            <a:off x="457200" y="384048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57200" y="384048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15" name="TextBox 14"/>
          <p:cNvSpPr txBox="1"/>
          <p:nvPr/>
        </p:nvSpPr>
        <p:spPr>
          <a:xfrm>
            <a:off x="1005840" y="3886200"/>
            <a:ext cx="10728655" cy="731520"/>
          </a:xfrm>
          <a:prstGeom prst="rect">
            <a:avLst/>
          </a:prstGeom>
          <a:noFill/>
        </p:spPr>
        <p:txBody>
          <a:bodyPr wrap="square">
            <a:spAutoFit/>
          </a:bodyPr>
          <a:lstStyle/>
          <a:p>
            <a:pPr>
              <a:defRPr sz="2200">
                <a:solidFill>
                  <a:srgbClr val="FFFFFF"/>
                </a:solidFill>
              </a:defRPr>
            </a:pPr>
            <a:r>
              <a:t>Plan mode + thinking levels: Control quality/speed/cost tradeoffs</a:t>
            </a:r>
          </a:p>
        </p:txBody>
      </p:sp>
      <p:sp>
        <p:nvSpPr>
          <p:cNvPr id="16" name="Oval 15"/>
          <p:cNvSpPr/>
          <p:nvPr/>
        </p:nvSpPr>
        <p:spPr>
          <a:xfrm>
            <a:off x="457200" y="466344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7" name="TextBox 16"/>
          <p:cNvSpPr txBox="1"/>
          <p:nvPr/>
        </p:nvSpPr>
        <p:spPr>
          <a:xfrm>
            <a:off x="457200" y="466344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18" name="TextBox 17"/>
          <p:cNvSpPr txBox="1"/>
          <p:nvPr/>
        </p:nvSpPr>
        <p:spPr>
          <a:xfrm>
            <a:off x="1005840" y="4709160"/>
            <a:ext cx="10728655" cy="731520"/>
          </a:xfrm>
          <a:prstGeom prst="rect">
            <a:avLst/>
          </a:prstGeom>
          <a:noFill/>
        </p:spPr>
        <p:txBody>
          <a:bodyPr wrap="square">
            <a:spAutoFit/>
          </a:bodyPr>
          <a:lstStyle/>
          <a:p>
            <a:pPr>
              <a:defRPr sz="2200">
                <a:solidFill>
                  <a:srgbClr val="FFFFFF"/>
                </a:solidFill>
              </a:defRPr>
            </a:pPr>
            <a:r>
              <a:t>MCP: Connect Claude to any external system</a:t>
            </a:r>
          </a:p>
        </p:txBody>
      </p:sp>
      <p:sp>
        <p:nvSpPr>
          <p:cNvPr id="19" name="Oval 18"/>
          <p:cNvSpPr/>
          <p:nvPr/>
        </p:nvSpPr>
        <p:spPr>
          <a:xfrm>
            <a:off x="457200" y="548640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0" name="TextBox 19"/>
          <p:cNvSpPr txBox="1"/>
          <p:nvPr/>
        </p:nvSpPr>
        <p:spPr>
          <a:xfrm>
            <a:off x="457200" y="548640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21" name="TextBox 20"/>
          <p:cNvSpPr txBox="1"/>
          <p:nvPr/>
        </p:nvSpPr>
        <p:spPr>
          <a:xfrm>
            <a:off x="1005840" y="5532120"/>
            <a:ext cx="10728655" cy="731520"/>
          </a:xfrm>
          <a:prstGeom prst="rect">
            <a:avLst/>
          </a:prstGeom>
          <a:noFill/>
        </p:spPr>
        <p:txBody>
          <a:bodyPr wrap="square">
            <a:spAutoFit/>
          </a:bodyPr>
          <a:lstStyle/>
          <a:p>
            <a:pPr>
              <a:defRPr sz="2200">
                <a:solidFill>
                  <a:srgbClr val="FFFFFF"/>
                </a:solidFill>
              </a:defRPr>
            </a:pPr>
            <a:r>
              <a:t>Agent Teams: Parallel coordination for complex work</a:t>
            </a:r>
          </a:p>
        </p:txBody>
      </p:sp>
    </p:spTree>
  </p:cSld>
  <p:clrMapOvr>
    <a:masterClrMapping/>
  </p:clrMapOvr>
</p:sld>
</file>

<file path=ppt/slides/slide8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Getting Started Roadmap</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Week 1: Create 2-3 custom commands for your daily workflows</a:t>
            </a:r>
          </a:p>
          <a:p>
            <a:pPr>
              <a:spcBef>
                <a:spcPts val="800"/>
              </a:spcBef>
              <a:spcAft>
                <a:spcPts val="800"/>
              </a:spcAft>
              <a:defRPr sz="2200">
                <a:solidFill>
                  <a:srgbClr val="FFFFFF"/>
                </a:solidFill>
              </a:defRPr>
            </a:pPr>
            <a:r>
              <a:t>  Week 2: Implement pre-tool hook for security (no secrets)</a:t>
            </a:r>
          </a:p>
          <a:p>
            <a:pPr>
              <a:spcBef>
                <a:spcPts val="800"/>
              </a:spcBef>
              <a:spcAft>
                <a:spcPts val="800"/>
              </a:spcAft>
              <a:defRPr sz="2200">
                <a:solidFill>
                  <a:srgbClr val="FFFFFF"/>
                </a:solidFill>
              </a:defRPr>
            </a:pPr>
            <a:r>
              <a:t>  Week 3: Install 1 MCP server (GitHub or your most-used tool)</a:t>
            </a:r>
          </a:p>
          <a:p>
            <a:pPr>
              <a:spcBef>
                <a:spcPts val="800"/>
              </a:spcBef>
              <a:spcAft>
                <a:spcPts val="800"/>
              </a:spcAft>
              <a:defRPr sz="2200">
                <a:solidFill>
                  <a:srgbClr val="FFFFFF"/>
                </a:solidFill>
              </a:defRPr>
            </a:pPr>
            <a:r>
              <a:t>  Week 4: Create custom subagent for your domain</a:t>
            </a:r>
          </a:p>
          <a:p>
            <a:pPr>
              <a:spcBef>
                <a:spcPts val="800"/>
              </a:spcBef>
              <a:spcAft>
                <a:spcPts val="800"/>
              </a:spcAft>
              <a:defRPr sz="2200">
                <a:solidFill>
                  <a:srgbClr val="FFFFFF"/>
                </a:solidFill>
              </a:defRPr>
            </a:pPr>
            <a:r>
              <a:t>  Month 2: Optimize CLAUDE.md with team conventions</a:t>
            </a:r>
          </a:p>
          <a:p>
            <a:pPr>
              <a:spcBef>
                <a:spcPts val="800"/>
              </a:spcBef>
              <a:spcAft>
                <a:spcPts val="800"/>
              </a:spcAft>
              <a:defRPr sz="2200">
                <a:solidFill>
                  <a:srgbClr val="FFFFFF"/>
                </a:solidFill>
              </a:defRPr>
            </a:pPr>
            <a:r>
              <a:t>  Month 3: Pilot Agent Teams on complex project</a:t>
            </a:r>
          </a:p>
        </p:txBody>
      </p:sp>
    </p:spTree>
  </p:cSld>
  <p:clrMapOvr>
    <a:masterClrMapping/>
  </p:clrMapOvr>
</p:sld>
</file>

<file path=ppt/slides/slide8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Resources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Claude Code Docs: docs.anthropic.com/claude-code</a:t>
            </a:r>
          </a:p>
          <a:p>
            <a:pPr>
              <a:spcBef>
                <a:spcPts val="800"/>
              </a:spcBef>
              <a:spcAft>
                <a:spcPts val="800"/>
              </a:spcAft>
              <a:defRPr sz="2200">
                <a:solidFill>
                  <a:srgbClr val="FFFFFF"/>
                </a:solidFill>
              </a:defRPr>
            </a:pPr>
            <a:r>
              <a:t>  MCP Protocol: modelcontextprotocol.io</a:t>
            </a:r>
          </a:p>
          <a:p>
            <a:pPr>
              <a:spcBef>
                <a:spcPts val="800"/>
              </a:spcBef>
              <a:spcAft>
                <a:spcPts val="800"/>
              </a:spcAft>
              <a:defRPr sz="2200">
                <a:solidFill>
                  <a:srgbClr val="FFFFFF"/>
                </a:solidFill>
              </a:defRPr>
            </a:pPr>
            <a:r>
              <a:t>  MCP Servers: github.com/modelcontextprotocol/servers</a:t>
            </a:r>
          </a:p>
          <a:p>
            <a:pPr>
              <a:spcBef>
                <a:spcPts val="800"/>
              </a:spcBef>
              <a:spcAft>
                <a:spcPts val="800"/>
              </a:spcAft>
              <a:defRPr sz="2200">
                <a:solidFill>
                  <a:srgbClr val="FFFFFF"/>
                </a:solidFill>
              </a:defRPr>
            </a:pPr>
            <a:r>
              <a:t>  Community Commands: github.com/hesreallyhim/awesome-claude-code</a:t>
            </a:r>
          </a:p>
          <a:p>
            <a:pPr>
              <a:spcBef>
                <a:spcPts val="800"/>
              </a:spcBef>
              <a:spcAft>
                <a:spcPts val="800"/>
              </a:spcAft>
              <a:defRPr sz="2200">
                <a:solidFill>
                  <a:srgbClr val="FFFFFF"/>
                </a:solidFill>
              </a:defRPr>
            </a:pPr>
            <a:r>
              <a:t>  Agent Teams Examples: github.com/ColeMedin/AgentTeamsExamples</a:t>
            </a:r>
          </a:p>
          <a:p>
            <a:pPr>
              <a:spcBef>
                <a:spcPts val="800"/>
              </a:spcBef>
              <a:spcAft>
                <a:spcPts val="800"/>
              </a:spcAft>
              <a:defRPr sz="2200">
                <a:solidFill>
                  <a:srgbClr val="FFFFFF"/>
                </a:solidFill>
              </a:defRPr>
            </a:pPr>
            <a:r>
              <a:t>  Discord: discord.gg/anthropic-community</a:t>
            </a:r>
          </a:p>
          <a:p>
            <a:pPr>
              <a:spcBef>
                <a:spcPts val="800"/>
              </a:spcBef>
              <a:spcAft>
                <a:spcPts val="800"/>
              </a:spcAft>
              <a:defRPr sz="2200">
                <a:solidFill>
                  <a:srgbClr val="FFFFFF"/>
                </a:solidFill>
              </a:defRPr>
            </a:pPr>
            <a:r>
              <a:t>  Your team: Schedule follow-up in 2 weeks to share learnings</a:t>
            </a:r>
          </a:p>
        </p:txBody>
      </p:sp>
    </p:spTree>
  </p:cSld>
  <p:clrMapOvr>
    <a:masterClrMapping/>
  </p:clrMapOvr>
</p:sld>
</file>

<file path=ppt/slides/slide8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2286000"/>
            <a:ext cx="11277295" cy="2286000"/>
          </a:xfrm>
          <a:prstGeom prst="rect">
            <a:avLst/>
          </a:prstGeom>
          <a:noFill/>
        </p:spPr>
        <p:txBody>
          <a:bodyPr wrap="square">
            <a:spAutoFit/>
          </a:bodyPr>
          <a:lstStyle/>
          <a:p>
            <a:pPr algn="ctr">
              <a:defRPr sz="8000" b="1">
                <a:solidFill>
                  <a:srgbClr val="00D4AA"/>
                </a:solidFill>
              </a:defRPr>
            </a:pPr>
            <a:r>
              <a:t>Build Something Amazing with Claude Code</a:t>
            </a:r>
          </a:p>
        </p:txBody>
      </p:sp>
      <p:sp>
        <p:nvSpPr>
          <p:cNvPr id="3" name="Rectangle 2"/>
          <p:cNvSpPr/>
          <p:nvPr/>
        </p:nvSpPr>
        <p:spPr>
          <a:xfrm>
            <a:off x="0" y="4754880"/>
            <a:ext cx="12191695"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5029200"/>
            <a:ext cx="11277295" cy="457200"/>
          </a:xfrm>
          <a:prstGeom prst="rect">
            <a:avLst/>
          </a:prstGeom>
          <a:noFill/>
        </p:spPr>
        <p:txBody>
          <a:bodyPr wrap="none">
            <a:spAutoFit/>
          </a:bodyPr>
          <a:lstStyle/>
          <a:p>
            <a:pPr algn="r">
              <a:defRPr sz="2000">
                <a:solidFill>
                  <a:srgbClr val="8B95A5"/>
                </a:solidFill>
              </a:defRPr>
            </a:pPr>
            <a:r>
              <a:t>- © 2026 AIA Copilot</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Production-Ready Command Examples</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00D4AA"/>
                </a:solidFill>
              </a:defRPr>
            </a:pPr>
            <a:r>
              <a:t>/test-this</a:t>
            </a:r>
          </a:p>
        </p:txBody>
      </p:sp>
      <p:sp>
        <p:nvSpPr>
          <p:cNvPr id="5" name="TextBox 4"/>
          <p:cNvSpPr txBox="1"/>
          <p:nvPr/>
        </p:nvSpPr>
        <p:spPr>
          <a:xfrm>
            <a:off x="457200" y="2286000"/>
            <a:ext cx="5364327" cy="3657600"/>
          </a:xfrm>
          <a:prstGeom prst="rect">
            <a:avLst/>
          </a:prstGeom>
          <a:noFill/>
        </p:spPr>
        <p:txBody>
          <a:bodyPr wrap="square">
            <a:spAutoFit/>
          </a:bodyPr>
          <a:lstStyle/>
          <a:p>
            <a:pPr>
              <a:spcAft>
                <a:spcPts val="1200"/>
              </a:spcAft>
              <a:defRPr sz="1800">
                <a:solidFill>
                  <a:srgbClr val="FFFFFF"/>
                </a:solidFill>
              </a:defRPr>
            </a:pPr>
            <a:r>
              <a:t>  Generate Jest tests</a:t>
            </a:r>
          </a:p>
          <a:p>
            <a:pPr>
              <a:spcAft>
                <a:spcPts val="1200"/>
              </a:spcAft>
              <a:defRPr sz="1800">
                <a:solidFill>
                  <a:srgbClr val="FFFFFF"/>
                </a:solidFill>
              </a:defRPr>
            </a:pPr>
            <a:r>
              <a:t>  Happy path coverage</a:t>
            </a:r>
          </a:p>
          <a:p>
            <a:pPr>
              <a:spcAft>
                <a:spcPts val="1200"/>
              </a:spcAft>
              <a:defRPr sz="1800">
                <a:solidFill>
                  <a:srgbClr val="FFFFFF"/>
                </a:solidFill>
              </a:defRPr>
            </a:pPr>
            <a:r>
              <a:t>  Edge cases</a:t>
            </a:r>
          </a:p>
          <a:p>
            <a:pPr>
              <a:spcAft>
                <a:spcPts val="1200"/>
              </a:spcAft>
              <a:defRPr sz="1800">
                <a:solidFill>
                  <a:srgbClr val="FFFFFF"/>
                </a:solidFill>
              </a:defRPr>
            </a:pPr>
            <a:r>
              <a:t>  Error handling</a:t>
            </a:r>
          </a:p>
          <a:p>
            <a:pPr>
              <a:spcAft>
                <a:spcPts val="1200"/>
              </a:spcAft>
              <a:defRPr sz="1800">
                <a:solidFill>
                  <a:srgbClr val="FFFFFF"/>
                </a:solidFill>
              </a:defRPr>
            </a:pPr>
            <a:r>
              <a:t>  Follows project patterns</a:t>
            </a:r>
          </a:p>
        </p:txBody>
      </p:sp>
      <p:sp>
        <p:nvSpPr>
          <p:cNvPr id="6" name="TextBox 5"/>
          <p:cNvSpPr txBox="1"/>
          <p:nvPr/>
        </p:nvSpPr>
        <p:spPr>
          <a:xfrm>
            <a:off x="6370167" y="1463040"/>
            <a:ext cx="5364327" cy="731520"/>
          </a:xfrm>
          <a:prstGeom prst="rect">
            <a:avLst/>
          </a:prstGeom>
          <a:noFill/>
        </p:spPr>
        <p:txBody>
          <a:bodyPr wrap="none">
            <a:spAutoFit/>
          </a:bodyPr>
          <a:lstStyle/>
          <a:p>
            <a:pPr algn="ctr">
              <a:defRPr sz="2800" b="1">
                <a:solidFill>
                  <a:srgbClr val="10B981"/>
                </a:solidFill>
              </a:defRPr>
            </a:pPr>
            <a:r>
              <a:t>/pr-review</a:t>
            </a:r>
          </a:p>
        </p:txBody>
      </p:sp>
      <p:sp>
        <p:nvSpPr>
          <p:cNvPr id="7" name="TextBox 6"/>
          <p:cNvSpPr txBox="1"/>
          <p:nvPr/>
        </p:nvSpPr>
        <p:spPr>
          <a:xfrm>
            <a:off x="6370167" y="2286000"/>
            <a:ext cx="5364327" cy="3657600"/>
          </a:xfrm>
          <a:prstGeom prst="rect">
            <a:avLst/>
          </a:prstGeom>
          <a:noFill/>
        </p:spPr>
        <p:txBody>
          <a:bodyPr wrap="square">
            <a:spAutoFit/>
          </a:bodyPr>
          <a:lstStyle/>
          <a:p>
            <a:pPr>
              <a:spcAft>
                <a:spcPts val="1200"/>
              </a:spcAft>
              <a:defRPr sz="1800">
                <a:solidFill>
                  <a:srgbClr val="FFFFFF"/>
                </a:solidFill>
              </a:defRPr>
            </a:pPr>
            <a:r>
              <a:t>  Code quality check</a:t>
            </a:r>
          </a:p>
          <a:p>
            <a:pPr>
              <a:spcAft>
                <a:spcPts val="1200"/>
              </a:spcAft>
              <a:defRPr sz="1800">
                <a:solidFill>
                  <a:srgbClr val="FFFFFF"/>
                </a:solidFill>
              </a:defRPr>
            </a:pPr>
            <a:r>
              <a:t>  Security scan</a:t>
            </a:r>
          </a:p>
          <a:p>
            <a:pPr>
              <a:spcAft>
                <a:spcPts val="1200"/>
              </a:spcAft>
              <a:defRPr sz="1800">
                <a:solidFill>
                  <a:srgbClr val="FFFFFF"/>
                </a:solidFill>
              </a:defRPr>
            </a:pPr>
            <a:r>
              <a:t>  Performance review</a:t>
            </a:r>
          </a:p>
          <a:p>
            <a:pPr>
              <a:spcAft>
                <a:spcPts val="1200"/>
              </a:spcAft>
              <a:defRPr sz="1800">
                <a:solidFill>
                  <a:srgbClr val="FFFFFF"/>
                </a:solidFill>
              </a:defRPr>
            </a:pPr>
            <a:r>
              <a:t>  Style compliance</a:t>
            </a:r>
          </a:p>
          <a:p>
            <a:pPr>
              <a:spcAft>
                <a:spcPts val="1200"/>
              </a:spcAft>
              <a:defRPr sz="1800">
                <a:solidFill>
                  <a:srgbClr val="FFFFFF"/>
                </a:solidFill>
              </a:defRPr>
            </a:pPr>
            <a:r>
              <a:t>  Suggests improvements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